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5"/>
  </p:sldMasterIdLst>
  <p:notesMasterIdLst>
    <p:notesMasterId r:id="rId27"/>
  </p:notesMasterIdLst>
  <p:handoutMasterIdLst>
    <p:handoutMasterId r:id="rId28"/>
  </p:handoutMasterIdLst>
  <p:sldIdLst>
    <p:sldId id="356" r:id="rId6"/>
    <p:sldId id="359" r:id="rId7"/>
    <p:sldId id="378" r:id="rId8"/>
    <p:sldId id="357" r:id="rId9"/>
    <p:sldId id="364" r:id="rId10"/>
    <p:sldId id="379" r:id="rId11"/>
    <p:sldId id="360" r:id="rId12"/>
    <p:sldId id="380" r:id="rId13"/>
    <p:sldId id="376" r:id="rId14"/>
    <p:sldId id="371" r:id="rId15"/>
    <p:sldId id="372" r:id="rId16"/>
    <p:sldId id="383" r:id="rId17"/>
    <p:sldId id="382" r:id="rId18"/>
    <p:sldId id="373" r:id="rId19"/>
    <p:sldId id="375" r:id="rId20"/>
    <p:sldId id="365" r:id="rId21"/>
    <p:sldId id="366" r:id="rId22"/>
    <p:sldId id="384" r:id="rId23"/>
    <p:sldId id="367" r:id="rId24"/>
    <p:sldId id="362" r:id="rId25"/>
    <p:sldId id="368" r:id="rId26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Q6088 Scanner" id="{2063F263-A3B3-455B-A94C-1EAD4AFF49E6}">
          <p14:sldIdLst>
            <p14:sldId id="356"/>
            <p14:sldId id="359"/>
            <p14:sldId id="378"/>
            <p14:sldId id="357"/>
            <p14:sldId id="364"/>
            <p14:sldId id="379"/>
            <p14:sldId id="360"/>
            <p14:sldId id="380"/>
            <p14:sldId id="376"/>
            <p14:sldId id="371"/>
            <p14:sldId id="372"/>
            <p14:sldId id="383"/>
            <p14:sldId id="382"/>
            <p14:sldId id="373"/>
            <p14:sldId id="375"/>
            <p14:sldId id="365"/>
            <p14:sldId id="366"/>
            <p14:sldId id="384"/>
            <p14:sldId id="367"/>
            <p14:sldId id="362"/>
            <p14:sldId id="3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CECECE"/>
    <a:srgbClr val="F2F2F2"/>
    <a:srgbClr val="E0E0E0"/>
    <a:srgbClr val="DC202E"/>
    <a:srgbClr val="FFFFFF"/>
    <a:srgbClr val="C0C0C0"/>
    <a:srgbClr val="A0A0A0"/>
    <a:srgbClr val="707070"/>
    <a:srgbClr val="4040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67B062-AD25-4FA7-A062-A096F62729CD}" v="4" dt="2025-04-15T16:53:41.1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9203" autoAdjust="0"/>
  </p:normalViewPr>
  <p:slideViewPr>
    <p:cSldViewPr snapToGrid="0" snapToObjects="1" showGuides="1">
      <p:cViewPr varScale="1">
        <p:scale>
          <a:sx n="75" d="100"/>
          <a:sy n="75" d="100"/>
        </p:scale>
        <p:origin x="882" y="2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notesViewPr>
    <p:cSldViewPr snapToGrid="0" snapToObjects="1" showGuides="1">
      <p:cViewPr varScale="1">
        <p:scale>
          <a:sx n="124" d="100"/>
          <a:sy n="124" d="100"/>
        </p:scale>
        <p:origin x="487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98721-3323-42CB-96FB-C6D7D9D206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FF977-0234-4542-94AE-376F45A8E7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6CFF9-B101-4D5A-AE5F-81BC4D91C170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DC7A7-567A-4A18-A303-6ED5E91C67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55533-4890-43A5-8A14-C9DE3F2561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57C73-0239-4725-8F06-3E607150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5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AA0C4-695F-4136-A1C4-C28E233376CC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0284F-7E88-4545-9BB2-221688BE3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7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714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000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630238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v5 December 18, </a:t>
            </a:r>
            <a:r>
              <a:rPr lang="en-US" dirty="0"/>
              <a:t>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0284F-7E88-4545-9BB2-221688BE3F3A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2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+ Pic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9632D-2F70-4D0E-B737-ACF4A2DDE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1409700"/>
            <a:ext cx="8382000" cy="2019300"/>
          </a:xfrm>
        </p:spPr>
        <p:txBody>
          <a:bodyPr tIns="0" anchor="t"/>
          <a:lstStyle>
            <a:lvl1pPr algn="l"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3F44-5413-48F1-ACBF-6BEAE9CA8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3848100"/>
            <a:ext cx="5600700" cy="892017"/>
          </a:xfrm>
        </p:spPr>
        <p:txBody>
          <a:bodyPr tIns="0" bIns="182880" anchor="t" anchorCtr="0"/>
          <a:lstStyle>
            <a:lvl1pPr marL="0" indent="0" algn="l">
              <a:spcAft>
                <a:spcPts val="0"/>
              </a:spcAft>
              <a:buNone/>
              <a:defRPr sz="1600" b="0" cap="all" baseline="0">
                <a:latin typeface="+mj-lt"/>
              </a:defRPr>
            </a:lvl1pPr>
            <a:lvl2pPr marL="0" indent="0" algn="l">
              <a:spcAft>
                <a:spcPts val="1200"/>
              </a:spcAft>
              <a:buNone/>
              <a:defRPr sz="1600" b="1" cap="all" baseline="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9F04-7833-4562-B8D1-AC0341D7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499811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1">
                <a:latin typeface="+mn-lt"/>
              </a:defRPr>
            </a:lvl1pPr>
          </a:lstStyle>
          <a:p>
            <a:fld id="{D105F950-05EE-42A4-8FEF-DE33869804CE}" type="datetime4">
              <a:rPr lang="en-US" smtClean="0"/>
              <a:t>August 23, 2025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D801B6-A973-4D6D-8431-BA0D1481B3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212" y="6008332"/>
            <a:ext cx="2444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08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 userDrawn="1">
          <p15:clr>
            <a:srgbClr val="FBAE40"/>
          </p15:clr>
        </p15:guide>
        <p15:guide id="2" orient="horz" pos="321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5372100" cy="4457700"/>
          </a:xfrm>
        </p:spPr>
        <p:txBody>
          <a:bodyPr/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  <a:defRPr sz="2400"/>
            </a:lvl1pPr>
            <a:lvl2pPr marL="457200" indent="0">
              <a:defRPr sz="2400"/>
            </a:lvl2pPr>
            <a:lvl3pPr marL="685800" indent="-228600">
              <a:defRPr sz="2000"/>
            </a:lvl3pPr>
            <a:lvl4pPr marL="1028700" indent="-228600">
              <a:defRPr sz="1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0" y="1409701"/>
            <a:ext cx="5372100" cy="4457700"/>
          </a:xfrm>
        </p:spPr>
        <p:txBody>
          <a:bodyPr/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Font typeface="+mj-lt"/>
              <a:buAutoNum type="arabicPeriod"/>
              <a:defRPr sz="2400"/>
            </a:lvl1pPr>
            <a:lvl2pPr marL="457200" indent="0">
              <a:defRPr sz="2400"/>
            </a:lvl2pPr>
            <a:lvl3pPr marL="685800" indent="-228600">
              <a:defRPr sz="2000"/>
            </a:lvl3pPr>
            <a:lvl4pPr marL="1028700" indent="-228600">
              <a:defRPr sz="1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756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XL Content Gra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8382001" cy="5372100"/>
          </a:xfrm>
        </p:spPr>
        <p:txBody>
          <a:bodyPr tIns="0"/>
          <a:lstStyle>
            <a:lvl1pPr>
              <a:lnSpc>
                <a:spcPct val="90000"/>
              </a:lnSpc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4A2922BA-AA7B-49A4-BAC5-FF5A045498C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94837" y="6478016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Honeywell Confidential - ©2019 by Honeywell International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12632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5372101" cy="5372100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9F7BE-26E0-43EC-B648-2436C3A3F9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58674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29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  <p15:guide id="2" pos="398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5372101" cy="53721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9F7BE-26E0-43EC-B648-2436C3A3F9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58674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26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0F7696B-AED7-4649-B1BE-83104AF7ADD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3474014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53721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0" y="1409701"/>
            <a:ext cx="53721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0DF29E-4A6C-4505-AA49-6B64388E139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4115104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96" userDrawn="1">
          <p15:clr>
            <a:srgbClr val="FBAE40"/>
          </p15:clr>
        </p15:guide>
        <p15:guide id="3" pos="398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5372100" cy="4457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F9CDEF-0719-484F-8C20-787B9E5CF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1409700"/>
            <a:ext cx="5372100" cy="44577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064076E-2966-4D1B-8F30-6885CA148AF4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833064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5300" y="3886200"/>
            <a:ext cx="5372100" cy="1981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2327" y="3886200"/>
            <a:ext cx="5372100" cy="1981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930328-96E9-4581-AB46-BC006A6DBD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0" y="1409700"/>
            <a:ext cx="53721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25C2411-148E-4C87-B0DD-41761ACB22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24600" y="1409700"/>
            <a:ext cx="53721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B90B35-A8E2-43F4-9EE2-F7A3C794C84F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-1" y="5867400"/>
            <a:ext cx="12192000" cy="495300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846821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244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3429000" cy="4345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81534" y="1409701"/>
            <a:ext cx="3429000" cy="4345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67768" y="1409701"/>
            <a:ext cx="3429000" cy="4345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52E914-DA92-4DFE-9C16-9F269B1910FB}"/>
              </a:ext>
            </a:extLst>
          </p:cNvPr>
          <p:cNvGrpSpPr/>
          <p:nvPr userDrawn="1"/>
        </p:nvGrpSpPr>
        <p:grpSpPr>
          <a:xfrm>
            <a:off x="4152917" y="1410881"/>
            <a:ext cx="3886234" cy="4344840"/>
            <a:chOff x="4152917" y="1410880"/>
            <a:chExt cx="3886234" cy="446227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9AC965-3DBE-47AE-81C0-8C23B370263F}"/>
                </a:ext>
              </a:extLst>
            </p:cNvPr>
            <p:cNvCxnSpPr/>
            <p:nvPr userDrawn="1"/>
          </p:nvCxnSpPr>
          <p:spPr>
            <a:xfrm>
              <a:off x="4152917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55B345D-6ECD-4B25-B741-D306ED291B90}"/>
                </a:ext>
              </a:extLst>
            </p:cNvPr>
            <p:cNvCxnSpPr/>
            <p:nvPr userDrawn="1"/>
          </p:nvCxnSpPr>
          <p:spPr>
            <a:xfrm>
              <a:off x="8039151" y="1410881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697456D-818A-4FA7-9322-10ECC2C0575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73154"/>
            <a:ext cx="12192000" cy="489546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1728260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+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81534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67768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E1C42F-82A3-49D7-9B58-607C4E4D58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5300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22D68AC-932E-4B0C-90A5-71EE23ACE4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81534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D1A7CD19-76F6-4CBE-B54D-93302EA79B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67700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CAE0181-37B5-43E5-A82A-CDD053C29C6C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1406711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+ Pic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9632D-2F70-4D0E-B737-ACF4A2DDE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1409700"/>
            <a:ext cx="8382000" cy="2019300"/>
          </a:xfrm>
        </p:spPr>
        <p:txBody>
          <a:bodyPr tIns="0" anchor="t"/>
          <a:lstStyle>
            <a:lvl1pPr algn="l"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3F44-5413-48F1-ACBF-6BEAE9CA8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3848100"/>
            <a:ext cx="5600700" cy="892017"/>
          </a:xfrm>
        </p:spPr>
        <p:txBody>
          <a:bodyPr tIns="0" bIns="182880" anchor="t" anchorCtr="0"/>
          <a:lstStyle>
            <a:lvl1pPr marL="0" indent="0" algn="l"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spcAft>
                <a:spcPts val="1200"/>
              </a:spcAft>
              <a:buNone/>
              <a:defRPr sz="160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9F04-7833-4562-B8D1-AC0341D7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498668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27A3D956-E391-41FE-BC3D-8A5C91DE06B1}" type="datetime4">
              <a:rPr lang="en-US" smtClean="0"/>
              <a:t>August 23, 2025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D801B6-A973-4D6D-8431-BA0D1481B3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212" y="6008332"/>
            <a:ext cx="2444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43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2459736" cy="43402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09238" y="1409701"/>
            <a:ext cx="2459736" cy="43402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3176" y="1409701"/>
            <a:ext cx="2459736" cy="43402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3999C7-E763-4050-BC0E-E9090F8478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37112" y="1409701"/>
            <a:ext cx="2459736" cy="43402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4793E8-8AA5-49D1-B431-8FD8310103FA}"/>
              </a:ext>
            </a:extLst>
          </p:cNvPr>
          <p:cNvGrpSpPr/>
          <p:nvPr userDrawn="1"/>
        </p:nvGrpSpPr>
        <p:grpSpPr>
          <a:xfrm>
            <a:off x="3182137" y="1410880"/>
            <a:ext cx="5827876" cy="4344686"/>
            <a:chOff x="3182137" y="1410880"/>
            <a:chExt cx="5827876" cy="446227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38375F-017C-4D3C-98B0-0B49D2AAE3BA}"/>
                </a:ext>
              </a:extLst>
            </p:cNvPr>
            <p:cNvCxnSpPr/>
            <p:nvPr userDrawn="1"/>
          </p:nvCxnSpPr>
          <p:spPr>
            <a:xfrm>
              <a:off x="3182137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B52EB66-0BC5-4D65-9873-7791F0C2A2E0}"/>
                </a:ext>
              </a:extLst>
            </p:cNvPr>
            <p:cNvCxnSpPr/>
            <p:nvPr userDrawn="1"/>
          </p:nvCxnSpPr>
          <p:spPr>
            <a:xfrm>
              <a:off x="6096075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A66CFF-0E1D-4769-AC5A-FFCF982704C6}"/>
                </a:ext>
              </a:extLst>
            </p:cNvPr>
            <p:cNvCxnSpPr/>
            <p:nvPr userDrawn="1"/>
          </p:nvCxnSpPr>
          <p:spPr>
            <a:xfrm>
              <a:off x="9010013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90AB464-576C-4A33-966B-DD17FE4C418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3174024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+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09237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3174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3999C7-E763-4050-BC0E-E9090F8478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37112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32F1BF-A417-46F5-A2B0-EE338C9464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0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664EC32-C8D7-4696-8955-D27860B116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09935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BC96BB2-8963-4074-99F2-2BEB65D70F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23872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FAAAD28-DA69-4AAE-9FAD-9F2741757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37112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230F8805-7C7A-42C7-AA78-A838FC7ADE60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2880525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96706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0" y="1296706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5300" y="3729871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4600" y="3729871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FA7B3DE-C704-4D6A-9148-C2EE51AB9559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4996"/>
            <a:ext cx="12192000" cy="497704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189325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teen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300" y="13359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4600" y="13359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300" y="50040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22327" y="50040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F7EE7B8-7423-490B-A1BE-0DDF87E6EC6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3266E99-6D42-417C-A216-84A2B3B715E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407664" y="13359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4589B4-7F05-4C7A-A2EE-48FB0A13E0D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36964" y="13359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2E9B699-079A-4F7A-A636-380F3609344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407664" y="50040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01885D-5D62-448F-BC24-63F385C4856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236964" y="50040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7257D68F-E97D-4F92-A3D3-D1503CB5DE6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5299" y="25586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7" name="Chart Placeholder 6">
            <a:extLst>
              <a:ext uri="{FF2B5EF4-FFF2-40B4-BE49-F238E27FC236}">
                <a16:creationId xmlns:a16="http://schemas.microsoft.com/office/drawing/2014/main" id="{3B3B5C6B-85C1-4026-8D2C-B5C2CE44A5D5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3409341" y="25586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8" name="Chart Placeholder 6">
            <a:extLst>
              <a:ext uri="{FF2B5EF4-FFF2-40B4-BE49-F238E27FC236}">
                <a16:creationId xmlns:a16="http://schemas.microsoft.com/office/drawing/2014/main" id="{9950548D-185E-4E8F-ACC1-7147F8753B87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323383" y="25586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Chart Placeholder 6">
            <a:extLst>
              <a:ext uri="{FF2B5EF4-FFF2-40B4-BE49-F238E27FC236}">
                <a16:creationId xmlns:a16="http://schemas.microsoft.com/office/drawing/2014/main" id="{E621986D-B207-419E-8DB3-B0A4BB23DA35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9237662" y="25586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Chart Placeholder 6">
            <a:extLst>
              <a:ext uri="{FF2B5EF4-FFF2-40B4-BE49-F238E27FC236}">
                <a16:creationId xmlns:a16="http://schemas.microsoft.com/office/drawing/2014/main" id="{4F23C499-BF0D-4A23-948D-7CF2255178FF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95299" y="37813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>
            <a:extLst>
              <a:ext uri="{FF2B5EF4-FFF2-40B4-BE49-F238E27FC236}">
                <a16:creationId xmlns:a16="http://schemas.microsoft.com/office/drawing/2014/main" id="{86A17512-7EDD-4F1A-A28C-60AEB3A2B060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9341" y="37813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Chart Placeholder 6">
            <a:extLst>
              <a:ext uri="{FF2B5EF4-FFF2-40B4-BE49-F238E27FC236}">
                <a16:creationId xmlns:a16="http://schemas.microsoft.com/office/drawing/2014/main" id="{565C587C-501C-4648-B14F-7472AC051890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6323383" y="37813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3" name="Chart Placeholder 6">
            <a:extLst>
              <a:ext uri="{FF2B5EF4-FFF2-40B4-BE49-F238E27FC236}">
                <a16:creationId xmlns:a16="http://schemas.microsoft.com/office/drawing/2014/main" id="{1EA84FC4-84EB-4A41-846C-1EEBF8A54C82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9237662" y="37813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85972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538A-4A54-4A25-9BD2-E79855D6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08997-B423-407B-B60D-8D5DFC37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D64B098-3BC3-46B7-9278-55E699AD37C8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578199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95A6AF-DA14-4AA2-80B8-C7ACE12804E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-1" y="5867400"/>
            <a:ext cx="12192000" cy="495299"/>
          </a:xfrm>
          <a:solidFill>
            <a:schemeClr val="accent1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</p:spTree>
    <p:extLst>
      <p:ext uri="{BB962C8B-B14F-4D97-AF65-F5344CB8AC3E}">
        <p14:creationId xmlns:p14="http://schemas.microsoft.com/office/powerpoint/2010/main" val="19906484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89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53721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0" y="1409701"/>
            <a:ext cx="53721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3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Pic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5372100" cy="44576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F9CDEF-0719-484F-8C20-787B9E5CF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1409700"/>
            <a:ext cx="5372100" cy="44577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9734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Pics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5300" y="3886200"/>
            <a:ext cx="5372100" cy="1981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2327" y="3886200"/>
            <a:ext cx="5372100" cy="19811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930328-96E9-4581-AB46-BC006A6DBD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0" y="1409700"/>
            <a:ext cx="53721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25C2411-148E-4C87-B0DD-41761ACB22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24600" y="1409700"/>
            <a:ext cx="53721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5447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244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Colo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9632D-2F70-4D0E-B737-ACF4A2DDE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1409700"/>
            <a:ext cx="8382000" cy="2019300"/>
          </a:xfrm>
        </p:spPr>
        <p:txBody>
          <a:bodyPr tIns="0" anchor="t"/>
          <a:lstStyle>
            <a:lvl1pPr algn="l"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3F44-5413-48F1-ACBF-6BEAE9CA8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3848100"/>
            <a:ext cx="5600700" cy="892017"/>
          </a:xfrm>
        </p:spPr>
        <p:txBody>
          <a:bodyPr tIns="0" bIns="182880" anchor="t" anchorCtr="0"/>
          <a:lstStyle>
            <a:lvl1pPr marL="0" indent="0" algn="l">
              <a:spcAft>
                <a:spcPts val="0"/>
              </a:spcAft>
              <a:buNone/>
              <a:defRPr sz="1600" b="0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spcAft>
                <a:spcPts val="1200"/>
              </a:spcAft>
              <a:buNone/>
              <a:defRPr sz="160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9F04-7833-4562-B8D1-AC0341D7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498668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CABE2306-64B2-4E76-99C5-2A47454E6DC8}" type="datetime4">
              <a:rPr lang="en-US" smtClean="0"/>
              <a:t>August 23, 2025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7D801B6-A973-4D6D-8431-BA0D1481B3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212" y="6008332"/>
            <a:ext cx="2444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5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34290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81534" y="1409701"/>
            <a:ext cx="34290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67768" y="1409701"/>
            <a:ext cx="3429000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9AC965-3DBE-47AE-81C0-8C23B370263F}"/>
              </a:ext>
            </a:extLst>
          </p:cNvPr>
          <p:cNvCxnSpPr/>
          <p:nvPr userDrawn="1"/>
        </p:nvCxnSpPr>
        <p:spPr>
          <a:xfrm>
            <a:off x="4152917" y="1410880"/>
            <a:ext cx="0" cy="446227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5B345D-6ECD-4B25-B741-D306ED291B90}"/>
              </a:ext>
            </a:extLst>
          </p:cNvPr>
          <p:cNvCxnSpPr/>
          <p:nvPr userDrawn="1"/>
        </p:nvCxnSpPr>
        <p:spPr>
          <a:xfrm>
            <a:off x="8039151" y="1410881"/>
            <a:ext cx="0" cy="446227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056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+ Pics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81534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67768" y="3886200"/>
            <a:ext cx="34290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E1C42F-82A3-49D7-9B58-607C4E4D58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5300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22D68AC-932E-4B0C-90A5-71EE23ACE4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81534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D1A7CD19-76F6-4CBE-B54D-93302EA79B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67700" y="1409700"/>
            <a:ext cx="3429000" cy="22479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9828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1"/>
            <a:ext cx="2459736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09238" y="1409701"/>
            <a:ext cx="2459736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3176" y="1409701"/>
            <a:ext cx="2459736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3999C7-E763-4050-BC0E-E9090F8478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37112" y="1409701"/>
            <a:ext cx="2459736" cy="44577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38375F-017C-4D3C-98B0-0B49D2AAE3BA}"/>
              </a:ext>
            </a:extLst>
          </p:cNvPr>
          <p:cNvCxnSpPr/>
          <p:nvPr userDrawn="1"/>
        </p:nvCxnSpPr>
        <p:spPr>
          <a:xfrm>
            <a:off x="3182137" y="1410880"/>
            <a:ext cx="0" cy="446227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B52EB66-0BC5-4D65-9873-7791F0C2A2E0}"/>
              </a:ext>
            </a:extLst>
          </p:cNvPr>
          <p:cNvCxnSpPr/>
          <p:nvPr userDrawn="1"/>
        </p:nvCxnSpPr>
        <p:spPr>
          <a:xfrm>
            <a:off x="6096075" y="1410880"/>
            <a:ext cx="0" cy="446227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A66CFF-0E1D-4769-AC5A-FFCF982704C6}"/>
              </a:ext>
            </a:extLst>
          </p:cNvPr>
          <p:cNvCxnSpPr/>
          <p:nvPr userDrawn="1"/>
        </p:nvCxnSpPr>
        <p:spPr>
          <a:xfrm>
            <a:off x="9010013" y="1410880"/>
            <a:ext cx="0" cy="4462272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788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+ Pics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8955-D351-40C8-BFD4-82363559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Footer, Arial Bold 10pt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09237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0612F8-8A1A-4C2A-A93C-441DEDF8E2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23174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C3999C7-E763-4050-BC0E-E9090F84780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237112" y="3657600"/>
            <a:ext cx="2459736" cy="2209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32F1BF-A417-46F5-A2B0-EE338C9464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5300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664EC32-C8D7-4696-8955-D27860B116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409935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BC96BB2-8963-4074-99F2-2BEB65D70F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23872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FAAAD28-DA69-4AAE-9FAD-9F2741757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37112" y="1409700"/>
            <a:ext cx="2459038" cy="20193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04716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2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11006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4600" y="1411006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5300" y="3844171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4600" y="3844171"/>
            <a:ext cx="5372100" cy="2020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21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teen Content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DF14-DE64-4CDC-8651-F845B55988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300" y="14121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1AB863-6602-411C-B695-D0F3F74730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4600" y="14121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9F757B-7399-47EF-8C93-6F4A6410845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5300" y="50802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B1BC2-D1BF-4967-9DEB-0E218096605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22327" y="50802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3266E99-6D42-417C-A216-84A2B3B715E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407664" y="14121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4589B4-7F05-4C7A-A2EE-48FB0A13E0D5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36964" y="1412104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2E9B699-079A-4F7A-A636-380F3609344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407664" y="50802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01885D-5D62-448F-BC24-63F385C4856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236964" y="5080223"/>
            <a:ext cx="2459736" cy="78638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7257D68F-E97D-4F92-A3D3-D1503CB5DE6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95299" y="26348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7" name="Chart Placeholder 6">
            <a:extLst>
              <a:ext uri="{FF2B5EF4-FFF2-40B4-BE49-F238E27FC236}">
                <a16:creationId xmlns:a16="http://schemas.microsoft.com/office/drawing/2014/main" id="{3B3B5C6B-85C1-4026-8D2C-B5C2CE44A5D5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3409341" y="26348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8" name="Chart Placeholder 6">
            <a:extLst>
              <a:ext uri="{FF2B5EF4-FFF2-40B4-BE49-F238E27FC236}">
                <a16:creationId xmlns:a16="http://schemas.microsoft.com/office/drawing/2014/main" id="{9950548D-185E-4E8F-ACC1-7147F8753B87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323383" y="26348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Chart Placeholder 6">
            <a:extLst>
              <a:ext uri="{FF2B5EF4-FFF2-40B4-BE49-F238E27FC236}">
                <a16:creationId xmlns:a16="http://schemas.microsoft.com/office/drawing/2014/main" id="{E621986D-B207-419E-8DB3-B0A4BB23DA35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9237662" y="2634810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Chart Placeholder 6">
            <a:extLst>
              <a:ext uri="{FF2B5EF4-FFF2-40B4-BE49-F238E27FC236}">
                <a16:creationId xmlns:a16="http://schemas.microsoft.com/office/drawing/2014/main" id="{4F23C499-BF0D-4A23-948D-7CF2255178FF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95299" y="38575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1" name="Chart Placeholder 6">
            <a:extLst>
              <a:ext uri="{FF2B5EF4-FFF2-40B4-BE49-F238E27FC236}">
                <a16:creationId xmlns:a16="http://schemas.microsoft.com/office/drawing/2014/main" id="{86A17512-7EDD-4F1A-A28C-60AEB3A2B060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9341" y="38575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2" name="Chart Placeholder 6">
            <a:extLst>
              <a:ext uri="{FF2B5EF4-FFF2-40B4-BE49-F238E27FC236}">
                <a16:creationId xmlns:a16="http://schemas.microsoft.com/office/drawing/2014/main" id="{565C587C-501C-4648-B14F-7472AC051890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6323383" y="38575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3" name="Chart Placeholder 6">
            <a:extLst>
              <a:ext uri="{FF2B5EF4-FFF2-40B4-BE49-F238E27FC236}">
                <a16:creationId xmlns:a16="http://schemas.microsoft.com/office/drawing/2014/main" id="{1EA84FC4-84EB-4A41-846C-1EEBF8A54C82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9237662" y="3857516"/>
            <a:ext cx="2459038" cy="786384"/>
          </a:xfr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25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538A-4A54-4A25-9BD2-E79855D6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08997-B423-407B-B60D-8D5DFC37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982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07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OF THE TEMP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703B52-DBF5-48FD-AB36-B36970177F1B}"/>
              </a:ext>
            </a:extLst>
          </p:cNvPr>
          <p:cNvSpPr txBox="1"/>
          <p:nvPr userDrawn="1"/>
        </p:nvSpPr>
        <p:spPr>
          <a:xfrm>
            <a:off x="4516170" y="2978965"/>
            <a:ext cx="3159659" cy="9144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j-lt"/>
              </a:rPr>
              <a:t>END OF THE TEMPLATE</a:t>
            </a:r>
          </a:p>
        </p:txBody>
      </p:sp>
    </p:spTree>
    <p:extLst>
      <p:ext uri="{BB962C8B-B14F-4D97-AF65-F5344CB8AC3E}">
        <p14:creationId xmlns:p14="http://schemas.microsoft.com/office/powerpoint/2010/main" val="2049370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5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7FEED254-594A-4DEF-B14F-BB320B35E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2395728" cy="30099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D14B37AE-D376-4803-909C-43B768E77C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50164" y="-2"/>
            <a:ext cx="2395728" cy="30099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CC3E13D1-E94F-4B4D-83D6-B5F06339C4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0328" y="-2"/>
            <a:ext cx="2395728" cy="30099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0A7BAA9-D280-435E-831E-F80E2AAA10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800656" y="-2"/>
            <a:ext cx="2395728" cy="30099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F8319823-0FB9-4E89-AEE4-CE31D964944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50492" y="-2"/>
            <a:ext cx="2395728" cy="3009902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9632D-2F70-4D0E-B737-ACF4A2DDE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00" y="3429001"/>
            <a:ext cx="11201400" cy="952500"/>
          </a:xfrm>
        </p:spPr>
        <p:txBody>
          <a:bodyPr tIns="0" anchor="t"/>
          <a:lstStyle>
            <a:lvl1pPr algn="l">
              <a:lnSpc>
                <a:spcPct val="100000"/>
              </a:lnSpc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C3F44-5413-48F1-ACBF-6BEAE9CA8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5300" y="4800600"/>
            <a:ext cx="2819400" cy="1066801"/>
          </a:xfrm>
        </p:spPr>
        <p:txBody>
          <a:bodyPr tIns="0" bIns="182880" anchor="t" anchorCtr="0"/>
          <a:lstStyle>
            <a:lvl1pPr marL="0" indent="0" algn="l">
              <a:spcAft>
                <a:spcPts val="0"/>
              </a:spcAft>
              <a:buNone/>
              <a:defRPr sz="1600" b="0" cap="all" baseline="0">
                <a:solidFill>
                  <a:schemeClr val="tx1"/>
                </a:solidFill>
                <a:latin typeface="+mj-lt"/>
              </a:defRPr>
            </a:lvl1pPr>
            <a:lvl2pPr marL="0" indent="0" algn="l">
              <a:spcAft>
                <a:spcPts val="1200"/>
              </a:spcAft>
              <a:buNone/>
              <a:defRPr sz="1600" b="1" cap="all" baseline="0">
                <a:solidFill>
                  <a:schemeClr val="tx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79F04-7833-4562-B8D1-AC0341D757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7300" y="4800601"/>
            <a:ext cx="2819400" cy="673625"/>
          </a:xfrm>
          <a:prstGeom prst="rect">
            <a:avLst/>
          </a:prstGeom>
        </p:spPr>
        <p:txBody>
          <a:bodyPr lIns="0" tIns="0" rIns="0" bIns="0" anchor="t"/>
          <a:lstStyle>
            <a:lvl1pPr algn="r"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fld id="{933D8C16-F92E-42E4-A695-CFC4867433E8}" type="datetime4">
              <a:rPr lang="en-US" smtClean="0"/>
              <a:t>August 23, 2025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A43BEBD-56B2-42F2-A52E-ADB299D805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212" y="6008332"/>
            <a:ext cx="2444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14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024" userDrawn="1">
          <p15:clr>
            <a:srgbClr val="FBAE40"/>
          </p15:clr>
        </p15:guide>
        <p15:guide id="3" orient="horz" pos="1896" userDrawn="1">
          <p15:clr>
            <a:srgbClr val="FBAE40"/>
          </p15:clr>
        </p15:guide>
        <p15:guide id="4" orient="horz" pos="27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ra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D9F8-D2F8-412B-8467-F3A1A6B4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09700"/>
            <a:ext cx="8382000" cy="2438401"/>
          </a:xfrm>
        </p:spPr>
        <p:txBody>
          <a:bodyPr tIns="0" anchor="t"/>
          <a:lstStyle>
            <a:lvl1pPr>
              <a:lnSpc>
                <a:spcPct val="100000"/>
              </a:lnSpc>
              <a:defRPr lang="en-US" sz="4400" b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BA69-0C36-44D3-95D1-C8122369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3848101"/>
            <a:ext cx="5600700" cy="2019300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54CFFDD-05DC-402C-8089-120C9C2FE8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7" y="6528244"/>
            <a:ext cx="1143000" cy="2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9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D9F8-D2F8-412B-8467-F3A1A6B4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48099"/>
            <a:ext cx="8382000" cy="1257301"/>
          </a:xfrm>
        </p:spPr>
        <p:txBody>
          <a:bodyPr tIns="0"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BA69-0C36-44D3-95D1-C8122369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5105400"/>
            <a:ext cx="8382000" cy="1257301"/>
          </a:xfrm>
        </p:spPr>
        <p:txBody>
          <a:bodyPr tIns="18288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46317B-3751-4D87-BA2D-3B5F59761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7" y="6528244"/>
            <a:ext cx="1143000" cy="213769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C5B92-BD5C-40B8-8837-AA1A4971E6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2716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 userDrawn="1">
          <p15:clr>
            <a:srgbClr val="FBAE40"/>
          </p15:clr>
        </p15:guide>
        <p15:guide id="2" pos="559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5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D9F8-D2F8-412B-8467-F3A1A6B4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848099"/>
            <a:ext cx="8382000" cy="1257301"/>
          </a:xfrm>
        </p:spPr>
        <p:txBody>
          <a:bodyPr tIns="0"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BA69-0C36-44D3-95D1-C8122369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99" y="5105400"/>
            <a:ext cx="8381999" cy="1257301"/>
          </a:xfrm>
        </p:spPr>
        <p:txBody>
          <a:bodyPr tIns="18288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46317B-3751-4D87-BA2D-3B5F59761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7" y="6528244"/>
            <a:ext cx="1143000" cy="213769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C5B92-BD5C-40B8-8837-AA1A4971E6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2395728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80D7819A-630E-44DC-929F-9334907748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189" y="-2"/>
            <a:ext cx="2395728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86C7584E-D951-44B3-B6A7-50BBD18EEA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96378" y="-2"/>
            <a:ext cx="2395728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2B80078C-A569-4E2A-801C-5381A518F1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92756" y="-2"/>
            <a:ext cx="2395728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3DF5146-688C-4FB5-8042-A8DDBF6B622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44567" y="-2"/>
            <a:ext cx="2395728" cy="3429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13024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  <p15:guide id="2" pos="559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Icon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D9F8-D2F8-412B-8467-F3A1A6B4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3429001"/>
            <a:ext cx="8382000" cy="1447799"/>
          </a:xfrm>
        </p:spPr>
        <p:txBody>
          <a:bodyPr tIns="0" anchor="t"/>
          <a:lstStyle>
            <a:lvl1pPr>
              <a:lnSpc>
                <a:spcPct val="10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BA69-0C36-44D3-95D1-C8122369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4876800"/>
            <a:ext cx="8382000" cy="1485901"/>
          </a:xfrm>
        </p:spPr>
        <p:txBody>
          <a:bodyPr tIns="18288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AB2A323-0749-4F5A-9A71-D373C17ED9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7" y="6528244"/>
            <a:ext cx="1143000" cy="2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7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5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large Ic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D9F8-D2F8-412B-8467-F3A1A6B4A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409699"/>
            <a:ext cx="5600700" cy="2019301"/>
          </a:xfrm>
        </p:spPr>
        <p:txBody>
          <a:bodyPr tIns="0"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4BA69-0C36-44D3-95D1-C8122369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3848101"/>
            <a:ext cx="5600700" cy="2019300"/>
          </a:xfrm>
        </p:spPr>
        <p:txBody>
          <a:bodyPr tIns="18288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546317B-3751-4D87-BA2D-3B5F597619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37" y="6528244"/>
            <a:ext cx="1143000" cy="2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59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431E2-DC1C-4926-9681-B5EB493CA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11201401" cy="4191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30FB-4B8F-4B77-AC4C-E2E31B214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99" y="1409700"/>
            <a:ext cx="11201401" cy="4457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C61BD-1A56-4C96-8300-B2F24AEB8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5299" y="6480164"/>
            <a:ext cx="5600702" cy="2376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10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Footer, Arial Bold 10pt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71868-C853-40C5-8660-D23F908B5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9755" y="6480164"/>
            <a:ext cx="496945" cy="2376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 b="1">
                <a:solidFill>
                  <a:schemeClr val="accent3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id="{D7686E33-694A-4833-A47B-FAB757D253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94837" y="6478016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Honeywell Confidential - ©2019 by Honeywell International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6146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5" r:id="rId3"/>
    <p:sldLayoutId id="2147483679" r:id="rId4"/>
    <p:sldLayoutId id="2147483651" r:id="rId5"/>
    <p:sldLayoutId id="2147483666" r:id="rId6"/>
    <p:sldLayoutId id="2147483667" r:id="rId7"/>
    <p:sldLayoutId id="2147483673" r:id="rId8"/>
    <p:sldLayoutId id="2147483674" r:id="rId9"/>
    <p:sldLayoutId id="2147483678" r:id="rId10"/>
    <p:sldLayoutId id="2147483665" r:id="rId11"/>
    <p:sldLayoutId id="2147483657" r:id="rId12"/>
    <p:sldLayoutId id="2147483670" r:id="rId13"/>
    <p:sldLayoutId id="2147483650" r:id="rId14"/>
    <p:sldLayoutId id="2147483656" r:id="rId15"/>
    <p:sldLayoutId id="2147483664" r:id="rId16"/>
    <p:sldLayoutId id="2147483661" r:id="rId17"/>
    <p:sldLayoutId id="2147483658" r:id="rId18"/>
    <p:sldLayoutId id="2147483662" r:id="rId19"/>
    <p:sldLayoutId id="2147483659" r:id="rId20"/>
    <p:sldLayoutId id="2147483663" r:id="rId21"/>
    <p:sldLayoutId id="2147483660" r:id="rId22"/>
    <p:sldLayoutId id="2147483681" r:id="rId23"/>
    <p:sldLayoutId id="2147483654" r:id="rId24"/>
    <p:sldLayoutId id="2147483655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672" r:id="rId3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30188" indent="-2301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0225" indent="-2460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42950" indent="-177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747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‒"/>
        <a:defRPr sz="16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9FCC3B"/>
          </p15:clr>
        </p15:guide>
        <p15:guide id="3" orient="horz" pos="312" userDrawn="1">
          <p15:clr>
            <a:srgbClr val="9FCC3B"/>
          </p15:clr>
        </p15:guide>
        <p15:guide id="4" orient="horz" pos="4008" userDrawn="1">
          <p15:clr>
            <a:srgbClr val="FDE53C"/>
          </p15:clr>
        </p15:guide>
        <p15:guide id="6" pos="7368" userDrawn="1">
          <p15:clr>
            <a:srgbClr val="9FCC3B"/>
          </p15:clr>
        </p15:guide>
        <p15:guide id="7" orient="horz" pos="3696" userDrawn="1">
          <p15:clr>
            <a:srgbClr val="9FCC3B"/>
          </p15:clr>
        </p15:guide>
        <p15:guide id="9" orient="horz" pos="576" userDrawn="1">
          <p15:clr>
            <a:srgbClr val="9FCC3B"/>
          </p15:clr>
        </p15:guide>
        <p15:guide id="10" orient="horz" pos="888" userDrawn="1">
          <p15:clr>
            <a:srgbClr val="9FCC3B"/>
          </p15:clr>
        </p15:guide>
        <p15:guide id="11" orient="horz" pos="2304" userDrawn="1">
          <p15:clr>
            <a:srgbClr val="9FCC3B"/>
          </p15:clr>
        </p15:guide>
        <p15:guide id="12" userDrawn="1">
          <p15:clr>
            <a:srgbClr val="000000"/>
          </p15:clr>
        </p15:guide>
        <p15:guide id="13" pos="7680" userDrawn="1">
          <p15:clr>
            <a:srgbClr val="000000"/>
          </p15:clr>
        </p15:guide>
        <p15:guide id="14" orient="horz" userDrawn="1">
          <p15:clr>
            <a:srgbClr val="000000"/>
          </p15:clr>
        </p15:guide>
        <p15:guide id="15" orient="horz" pos="4320" userDrawn="1">
          <p15:clr>
            <a:srgbClr val="000000"/>
          </p15:clr>
        </p15:guide>
        <p15:guide id="16" pos="31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77" r="9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821" r="82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854" r="85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854" r="85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/>
          <p:cNvPicPr>
            <a:picLocks noGrp="1" noChangeAspect="1"/>
          </p:cNvPicPr>
          <p:nvPr>
            <p:ph type="pic" sz="quarter" idx="17"/>
          </p:nvPr>
        </p:nvPicPr>
        <p:blipFill>
          <a:blip r:embed="rId7"/>
          <a:srcRect l="854" r="8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Experion mx</a:t>
            </a:r>
            <a:br>
              <a:rPr lang="en-US" dirty="0"/>
            </a:br>
            <a:r>
              <a:rPr lang="en-US" dirty="0"/>
              <a:t>Q6088 compact scanner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8877300" y="4940825"/>
            <a:ext cx="2819400" cy="673625"/>
          </a:xfrm>
        </p:spPr>
        <p:txBody>
          <a:bodyPr/>
          <a:lstStyle/>
          <a:p>
            <a:r>
              <a:rPr lang="en-US" dirty="0"/>
              <a:t>August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31C4A-BE40-4EE3-8276-5A95E8350C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Johann Resl</a:t>
            </a:r>
          </a:p>
        </p:txBody>
      </p:sp>
    </p:spTree>
    <p:extLst>
      <p:ext uri="{BB962C8B-B14F-4D97-AF65-F5344CB8AC3E}">
        <p14:creationId xmlns:p14="http://schemas.microsoft.com/office/powerpoint/2010/main" val="425611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25" y="1385657"/>
            <a:ext cx="2124148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features – Cable End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0" y="1391419"/>
            <a:ext cx="2536701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052" y="1385657"/>
            <a:ext cx="2514600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4666" y="3678323"/>
            <a:ext cx="1093387" cy="5511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Frame</a:t>
            </a:r>
            <a:br>
              <a:rPr lang="en-US" dirty="0"/>
            </a:br>
            <a:r>
              <a:rPr lang="en-US" dirty="0"/>
              <a:t>Controller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470445" y="3953909"/>
            <a:ext cx="1577913" cy="53273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85990" y="2866768"/>
            <a:ext cx="938969" cy="234778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10434" y="2638956"/>
            <a:ext cx="1775281" cy="8300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Measurement</a:t>
            </a:r>
            <a:br>
              <a:rPr lang="en-US" dirty="0"/>
            </a:br>
            <a:r>
              <a:rPr lang="en-US" dirty="0"/>
              <a:t>Support System</a:t>
            </a:r>
            <a:br>
              <a:rPr lang="en-US" dirty="0"/>
            </a:br>
            <a:r>
              <a:rPr lang="en-US" dirty="0"/>
              <a:t>Computer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00537" y="1540724"/>
            <a:ext cx="1093387" cy="37215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DC Motor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033925" y="1716863"/>
            <a:ext cx="1062073" cy="27465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760456" y="1200416"/>
            <a:ext cx="1093387" cy="5511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Drive Shaft</a:t>
            </a:r>
            <a:br>
              <a:rPr lang="en-US" dirty="0"/>
            </a:br>
            <a:r>
              <a:rPr lang="en-US" dirty="0"/>
              <a:t>Access Panel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971005" y="1506426"/>
            <a:ext cx="1482811" cy="113243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62658" y="5522126"/>
            <a:ext cx="1093387" cy="5511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Swing Out</a:t>
            </a:r>
            <a:br>
              <a:rPr lang="en-US" dirty="0"/>
            </a:br>
            <a:r>
              <a:rPr lang="en-US" dirty="0"/>
              <a:t>Panel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569960" y="5642895"/>
            <a:ext cx="1638897" cy="26509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118062" y="1134271"/>
            <a:ext cx="1093387" cy="37215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Left Side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77658" y="1096112"/>
            <a:ext cx="1093387" cy="37215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Right Side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80143" y="5349543"/>
            <a:ext cx="1093387" cy="5511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Power Track</a:t>
            </a:r>
            <a:br>
              <a:rPr lang="en-US" dirty="0"/>
            </a:br>
            <a:r>
              <a:rPr lang="en-US" dirty="0"/>
              <a:t>Entrance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8767052" y="3892068"/>
            <a:ext cx="1803993" cy="1630058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549305" y="1134271"/>
            <a:ext cx="1093387" cy="37215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End View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991343" y="2003502"/>
            <a:ext cx="1100033" cy="5436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Circulation</a:t>
            </a:r>
            <a:br>
              <a:rPr lang="en-US" dirty="0"/>
            </a:br>
            <a:r>
              <a:rPr lang="en-US" dirty="0"/>
              <a:t>Fan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2535187" y="2347395"/>
            <a:ext cx="735663" cy="5998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435953" y="3625562"/>
            <a:ext cx="1093387" cy="938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Heat</a:t>
            </a:r>
          </a:p>
          <a:p>
            <a:pPr algn="ctr"/>
            <a:r>
              <a:rPr lang="en-US" dirty="0"/>
              <a:t>Exchanger</a:t>
            </a:r>
          </a:p>
          <a:p>
            <a:pPr algn="ctr"/>
            <a:r>
              <a:rPr lang="en-US" dirty="0"/>
              <a:t>Fans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8428383" y="4191447"/>
            <a:ext cx="515999" cy="230833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Right 7"/>
          <p:cNvSpPr/>
          <p:nvPr/>
        </p:nvSpPr>
        <p:spPr>
          <a:xfrm>
            <a:off x="6208857" y="5522126"/>
            <a:ext cx="867669" cy="19829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93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features – Distant End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02" y="1183612"/>
            <a:ext cx="2624480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41270" y="3147040"/>
            <a:ext cx="2624480" cy="5511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Compressed Air Tank</a:t>
            </a:r>
            <a:br>
              <a:rPr lang="en-US" dirty="0"/>
            </a:br>
            <a:r>
              <a:rPr lang="en-US" dirty="0"/>
              <a:t>for head gap cleaning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010805" y="3436865"/>
            <a:ext cx="1337123" cy="124338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68415" y="4458273"/>
            <a:ext cx="4168279" cy="3302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56V Transformer for heating air wipe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55842" y="4540402"/>
            <a:ext cx="1383709" cy="12277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95063" y="2995397"/>
            <a:ext cx="1093387" cy="5511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Idler Pulley</a:t>
            </a:r>
            <a:br>
              <a:rPr lang="en-US" dirty="0"/>
            </a:br>
            <a:r>
              <a:rPr lang="en-US" dirty="0"/>
              <a:t>&amp; Drive Belt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681799" y="3579344"/>
            <a:ext cx="1015595" cy="191936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723722" y="2150521"/>
            <a:ext cx="1057231" cy="833302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99" y="2258988"/>
            <a:ext cx="277216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0AF4E-9E1D-485E-8620-6DF421E57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features – 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C1AE8-2438-4868-928C-64FCDD25D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1409700"/>
            <a:ext cx="7699475" cy="4457701"/>
          </a:xfrm>
        </p:spPr>
        <p:txBody>
          <a:bodyPr/>
          <a:lstStyle/>
          <a:p>
            <a:r>
              <a:rPr lang="en-US" dirty="0"/>
              <a:t>Standard (single sensor) and Extended (two sensor) heads available</a:t>
            </a:r>
          </a:p>
          <a:p>
            <a:r>
              <a:rPr lang="en-US" sz="1600" dirty="0"/>
              <a:t>All scanners are made long enough to accommodate an Extended head to support adding a second sensor in the future</a:t>
            </a:r>
          </a:p>
          <a:p>
            <a:endParaRPr lang="en-US" dirty="0"/>
          </a:p>
          <a:p>
            <a:r>
              <a:rPr lang="en-US" dirty="0"/>
              <a:t>Environmentally protected against dust and water ingress with internal temperature control</a:t>
            </a:r>
          </a:p>
          <a:p>
            <a:endParaRPr lang="en-US" dirty="0"/>
          </a:p>
          <a:p>
            <a:r>
              <a:rPr lang="en-US" dirty="0"/>
              <a:t>Sensors utilize Honeywell’s Ethernet Data Acquisition (EDAQ) architecture for communication to Experion MX 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8CAA2-DBA6-408F-B1D5-9624D76B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A004F9-C886-4185-80C7-CA921D4BC8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74" y="1162050"/>
            <a:ext cx="350192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23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F1EAC-310C-4EF9-BB55-16DD75C68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features – 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B09A6-DB76-48BE-8716-ACC39B93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00B7E-BC9C-4B5A-8A91-D2D59EADA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573" y="2032361"/>
            <a:ext cx="4022038" cy="4478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17AAE-37ED-486E-9B30-2BDCE5A22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63" y="2183332"/>
            <a:ext cx="2949832" cy="3894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C38C4F-6A2C-4EAA-B2EF-181055BE2CE5}"/>
              </a:ext>
            </a:extLst>
          </p:cNvPr>
          <p:cNvSpPr txBox="1"/>
          <p:nvPr/>
        </p:nvSpPr>
        <p:spPr>
          <a:xfrm>
            <a:off x="921526" y="1450529"/>
            <a:ext cx="2259106" cy="4191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400" b="1" dirty="0"/>
              <a:t>Standard 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988A4-EFD5-4996-8EBF-28F64104D6C0}"/>
              </a:ext>
            </a:extLst>
          </p:cNvPr>
          <p:cNvSpPr txBox="1"/>
          <p:nvPr/>
        </p:nvSpPr>
        <p:spPr>
          <a:xfrm>
            <a:off x="4683090" y="1450529"/>
            <a:ext cx="2825818" cy="4191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400" b="1" dirty="0"/>
              <a:t>CD Extended Head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C6D65-E19A-C6FA-4582-A4402FAEF7D4}"/>
              </a:ext>
            </a:extLst>
          </p:cNvPr>
          <p:cNvSpPr txBox="1"/>
          <p:nvPr/>
        </p:nvSpPr>
        <p:spPr>
          <a:xfrm>
            <a:off x="8564088" y="1450529"/>
            <a:ext cx="2825818" cy="4191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400" b="1" dirty="0"/>
              <a:t>MD Extended 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CABAB-8849-9E3C-1E1A-626EC9AF1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157" y="2240508"/>
            <a:ext cx="3277680" cy="38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40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features – 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13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4" y="1330718"/>
            <a:ext cx="3018011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999" y="1330718"/>
            <a:ext cx="3351983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229" y="3467855"/>
            <a:ext cx="1668597" cy="85906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Heated Air Wipe</a:t>
            </a:r>
            <a:br>
              <a:rPr lang="en-US" dirty="0"/>
            </a:br>
            <a:r>
              <a:rPr lang="en-US" dirty="0"/>
              <a:t>with</a:t>
            </a:r>
            <a:br>
              <a:rPr lang="en-US" dirty="0"/>
            </a:br>
            <a:r>
              <a:rPr lang="en-US" dirty="0"/>
              <a:t>Static Eliminator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1953559" y="2802093"/>
            <a:ext cx="847514" cy="21425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1832826" y="4077472"/>
            <a:ext cx="603748" cy="57698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49509" y="2829879"/>
            <a:ext cx="1093387" cy="3505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Air Supply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6342" y="5060561"/>
            <a:ext cx="1093387" cy="35056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Air Supply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1824275" y="3467855"/>
            <a:ext cx="630690" cy="19329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3"/>
          </p:cNvCxnSpPr>
          <p:nvPr/>
        </p:nvCxnSpPr>
        <p:spPr>
          <a:xfrm flipV="1">
            <a:off x="1979729" y="5196293"/>
            <a:ext cx="310909" cy="3954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53195" y="3123894"/>
            <a:ext cx="1093387" cy="9444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Head</a:t>
            </a:r>
          </a:p>
          <a:p>
            <a:pPr algn="ctr"/>
            <a:r>
              <a:rPr lang="en-US" dirty="0"/>
              <a:t>Cover</a:t>
            </a:r>
          </a:p>
          <a:p>
            <a:pPr algn="ctr"/>
            <a:r>
              <a:rPr lang="en-US" dirty="0"/>
              <a:t>Latches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4655999" y="2748218"/>
            <a:ext cx="667253" cy="47802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655999" y="3994440"/>
            <a:ext cx="649081" cy="80616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5" idx="0"/>
          </p:cNvCxnSpPr>
          <p:nvPr/>
        </p:nvCxnSpPr>
        <p:spPr>
          <a:xfrm flipV="1">
            <a:off x="6969522" y="3336507"/>
            <a:ext cx="598402" cy="26197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993883" y="4204931"/>
            <a:ext cx="601389" cy="338028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764260" y="3661154"/>
            <a:ext cx="878697" cy="2619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EDAQs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9077497" y="3336508"/>
            <a:ext cx="714110" cy="32464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9077497" y="3923124"/>
            <a:ext cx="741458" cy="450093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98466" y="3598477"/>
            <a:ext cx="1142111" cy="6064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Heat</a:t>
            </a:r>
            <a:br>
              <a:rPr lang="en-US" dirty="0"/>
            </a:br>
            <a:r>
              <a:rPr lang="en-US" dirty="0"/>
              <a:t>Exchangers</a:t>
            </a:r>
          </a:p>
        </p:txBody>
      </p:sp>
    </p:spTree>
    <p:extLst>
      <p:ext uri="{BB962C8B-B14F-4D97-AF65-F5344CB8AC3E}">
        <p14:creationId xmlns:p14="http://schemas.microsoft.com/office/powerpoint/2010/main" val="395662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features – head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9" y="1185735"/>
            <a:ext cx="3396184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02" y="1185735"/>
            <a:ext cx="7212745" cy="5029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6858000" y="2059555"/>
            <a:ext cx="815009" cy="35565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00064" y="2276573"/>
            <a:ext cx="1142111" cy="6064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Air / Water</a:t>
            </a:r>
          </a:p>
          <a:p>
            <a:pPr algn="ctr"/>
            <a:r>
              <a:rPr lang="en-US" dirty="0"/>
              <a:t>Entrance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14892" y="2415209"/>
            <a:ext cx="1142111" cy="6064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Power Track</a:t>
            </a:r>
          </a:p>
          <a:p>
            <a:pPr algn="ctr"/>
            <a:r>
              <a:rPr lang="en-US" dirty="0"/>
              <a:t>Entrance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9621078" y="2023694"/>
            <a:ext cx="1143000" cy="39151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54166" y="3398299"/>
            <a:ext cx="1142111" cy="60645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+/-18 degree</a:t>
            </a:r>
          </a:p>
          <a:p>
            <a:pPr algn="ctr"/>
            <a:r>
              <a:rPr lang="en-US" dirty="0"/>
              <a:t>Pass Angle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3021496" y="2059555"/>
            <a:ext cx="1003726" cy="133874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7" idx="2"/>
          </p:cNvCxnSpPr>
          <p:nvPr/>
        </p:nvCxnSpPr>
        <p:spPr>
          <a:xfrm flipH="1">
            <a:off x="3021496" y="4004753"/>
            <a:ext cx="1003726" cy="1352438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695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Q4303-5x	Basis Weight, Sx18, Kr85</a:t>
            </a:r>
            <a:br>
              <a:rPr lang="en-US" dirty="0"/>
            </a:br>
            <a:r>
              <a:rPr lang="en-US" dirty="0"/>
              <a:t>		(Low, Medium, High Ash)</a:t>
            </a:r>
          </a:p>
          <a:p>
            <a:r>
              <a:rPr lang="en-US"/>
              <a:t>Q4303-54</a:t>
            </a:r>
            <a:r>
              <a:rPr lang="en-US" dirty="0"/>
              <a:t>	Basis Weight, Sx18, Sr90</a:t>
            </a:r>
          </a:p>
          <a:p>
            <a:r>
              <a:rPr lang="en-US" dirty="0"/>
              <a:t>Q6405-50	MXIR Moisture</a:t>
            </a:r>
          </a:p>
          <a:p>
            <a:r>
              <a:rPr lang="en-US" dirty="0"/>
              <a:t>Q6405-60	MXIR Fiber Weight &amp; Moisture</a:t>
            </a:r>
          </a:p>
          <a:p>
            <a:r>
              <a:rPr lang="en-US" dirty="0"/>
              <a:t>Q6240-60	MXIR Opacity</a:t>
            </a:r>
          </a:p>
          <a:p>
            <a:r>
              <a:rPr lang="en-US" dirty="0"/>
              <a:t>Q6406-xx	MXIR Coat Weight</a:t>
            </a:r>
          </a:p>
          <a:p>
            <a:r>
              <a:rPr lang="en-US" dirty="0"/>
              <a:t>Q6224-70	Crepe</a:t>
            </a:r>
          </a:p>
          <a:p>
            <a:endParaRPr lang="en-US" dirty="0"/>
          </a:p>
          <a:p>
            <a:r>
              <a:rPr lang="en-US" dirty="0"/>
              <a:t>Microwave moisture, color and other sensors</a:t>
            </a:r>
            <a:br>
              <a:rPr lang="en-US" dirty="0"/>
            </a:br>
            <a:r>
              <a:rPr lang="en-US" dirty="0"/>
              <a:t>also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758" y="1369943"/>
            <a:ext cx="3729305" cy="43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00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Q6735-00	Outboard Edge Detect</a:t>
            </a:r>
          </a:p>
          <a:p>
            <a:r>
              <a:rPr lang="en-US" dirty="0"/>
              <a:t>Q6750-00	Head Gap Cleaner</a:t>
            </a:r>
          </a:p>
          <a:p>
            <a:r>
              <a:rPr lang="en-US" dirty="0"/>
              <a:t>Q6760-00	Calibration Sample Holder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3244234"/>
            <a:ext cx="7441095" cy="3118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713" y="1830458"/>
            <a:ext cx="3817591" cy="453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82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63319-09D5-4428-972E-6AEFAC900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specifications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6C787-4453-443D-8548-783D7CCD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B7CC2C2-A8C4-44AC-AA13-6F52187B66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045592"/>
              </p:ext>
            </p:extLst>
          </p:nvPr>
        </p:nvGraphicFramePr>
        <p:xfrm>
          <a:off x="1098203" y="1183347"/>
          <a:ext cx="9995591" cy="52506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5290">
                  <a:extLst>
                    <a:ext uri="{9D8B030D-6E8A-4147-A177-3AD203B41FA5}">
                      <a16:colId xmlns:a16="http://schemas.microsoft.com/office/drawing/2014/main" val="3605395107"/>
                    </a:ext>
                  </a:extLst>
                </a:gridCol>
                <a:gridCol w="7040301">
                  <a:extLst>
                    <a:ext uri="{9D8B030D-6E8A-4147-A177-3AD203B41FA5}">
                      <a16:colId xmlns:a16="http://schemas.microsoft.com/office/drawing/2014/main" val="219944287"/>
                    </a:ext>
                  </a:extLst>
                </a:gridCol>
              </a:tblGrid>
              <a:tr h="336171">
                <a:tc>
                  <a:txBody>
                    <a:bodyPr/>
                    <a:lstStyle/>
                    <a:p>
                      <a:pPr marL="18415" marR="1841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943600" algn="l"/>
                        </a:tabLs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Category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8415" marR="18415" algn="ctr">
                        <a:lnSpc>
                          <a:spcPts val="12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943600" algn="l"/>
                        </a:tabLs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Specification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70670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Maximum Sheet Width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6000 mm [236 in]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373537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Passline</a:t>
                      </a:r>
                      <a:r>
                        <a:rPr lang="en-US" sz="1800" dirty="0">
                          <a:effectLst/>
                        </a:rPr>
                        <a:t> Height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654 mm [25.7 in] from top of mounting pad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67508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Passline</a:t>
                      </a:r>
                      <a:r>
                        <a:rPr lang="en-US" sz="1800" dirty="0">
                          <a:effectLst/>
                        </a:rPr>
                        <a:t> Angle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Up to ± 18° for Q6088-10/-20, </a:t>
                      </a:r>
                      <a:r>
                        <a:rPr lang="en-US" sz="1800">
                          <a:effectLst/>
                        </a:rPr>
                        <a:t>± 1° for Q6088-25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285739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Drive System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indent="-228600" hangingPunct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</a:rPr>
                        <a:t>DC motor: 24VDC, 9A, 0.15 kW [0.2 hp]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267872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Head MD Dimension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343 mm [13.5 in] or 613mm [24.1 in] including air wipe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54791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Sensor Signal Digitization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4kHz sampling with 1200 Hz 1</a:t>
                      </a:r>
                      <a:r>
                        <a:rPr lang="en-US" sz="1800" baseline="30000" dirty="0">
                          <a:effectLst/>
                        </a:rPr>
                        <a:t>st</a:t>
                      </a:r>
                      <a:r>
                        <a:rPr lang="en-US" sz="1800" dirty="0">
                          <a:effectLst/>
                        </a:rPr>
                        <a:t> order filter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272903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Signal Resolution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 bits averaged, with oversampling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704964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Scan Speed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50 - 600 mm/s [2 - 24 in/s]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513781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Head Positioning Accuracy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± 1 mm [0.04 in]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64655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Profile resolution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2–5 mm [0.08–0.20 in] databoxes across full web width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211016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Communication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Ethernet, TCP/IP protocol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541067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Max Temp at End Supports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65ºC [150ºF]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421003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Max Temp on Sheet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65ºC [150ºF] measured 150mm [6”] from the sheet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00964"/>
                  </a:ext>
                </a:extLst>
              </a:tr>
              <a:tr h="3277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Relative Humidity On Sheet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Up to 95% (non-condensing)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498383"/>
                  </a:ext>
                </a:extLst>
              </a:tr>
              <a:tr h="326360">
                <a:tc>
                  <a:txBody>
                    <a:bodyPr/>
                    <a:lstStyle/>
                    <a:p>
                      <a:pPr marL="0" marR="0" hangingPunct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</a:rPr>
                        <a:t>Electrical Power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hangingPunct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n-US" sz="1800" dirty="0">
                          <a:effectLst/>
                        </a:rPr>
                        <a:t>208-240 Volts AC, 15A nominal, 50/60 Hz, single phase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>
                    <a:solidFill>
                      <a:srgbClr val="CE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808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484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Scanner comparison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099038"/>
              </p:ext>
            </p:extLst>
          </p:nvPr>
        </p:nvGraphicFramePr>
        <p:xfrm>
          <a:off x="665003" y="1398104"/>
          <a:ext cx="10861992" cy="5176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60942">
                  <a:extLst>
                    <a:ext uri="{9D8B030D-6E8A-4147-A177-3AD203B41FA5}">
                      <a16:colId xmlns:a16="http://schemas.microsoft.com/office/drawing/2014/main" val="199230074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1713628461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1950636432"/>
                    </a:ext>
                  </a:extLst>
                </a:gridCol>
                <a:gridCol w="2800350">
                  <a:extLst>
                    <a:ext uri="{9D8B030D-6E8A-4147-A177-3AD203B41FA5}">
                      <a16:colId xmlns:a16="http://schemas.microsoft.com/office/drawing/2014/main" val="14529760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Q6088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Q4022-34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Q4000-80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335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Application</a:t>
                      </a:r>
                    </a:p>
                  </a:txBody>
                  <a:tcPr>
                    <a:solidFill>
                      <a:srgbClr val="CECE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 machines with basic measurement needs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 machines with moderate measurement</a:t>
                      </a:r>
                      <a:r>
                        <a:rPr lang="en-US" sz="1400" baseline="0" dirty="0"/>
                        <a:t> needs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Premium scanning platform for</a:t>
                      </a:r>
                      <a:r>
                        <a:rPr lang="en-US" sz="1400" baseline="0" dirty="0"/>
                        <a:t> all paper making applications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58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Beam Material</a:t>
                      </a:r>
                    </a:p>
                  </a:txBody>
                  <a:tcP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Extruded Aluminum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Extruded Aluminum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441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Beam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U-Beam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I-Beam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Box Beam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901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Max Sheet</a:t>
                      </a:r>
                      <a:r>
                        <a:rPr lang="en-US" sz="1600" baseline="0" dirty="0"/>
                        <a:t> Width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6.0 m [236 in]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 m [236 in]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 [396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in]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688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MD</a:t>
                      </a:r>
                      <a:r>
                        <a:rPr lang="en-US" sz="1600" baseline="0" dirty="0"/>
                        <a:t> Head Width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343 mm [13.5 in]</a:t>
                      </a:r>
                      <a:br>
                        <a:rPr lang="en-US" sz="1600" baseline="0" dirty="0"/>
                      </a:br>
                      <a:r>
                        <a:rPr lang="en-US" sz="1600" baseline="0" dirty="0"/>
                        <a:t>613 mm [24.1 in]</a:t>
                      </a:r>
                      <a:endParaRPr lang="en-US" sz="16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467 mm [18.3 in]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460 mm [18.1</a:t>
                      </a:r>
                      <a:r>
                        <a:rPr lang="en-US" sz="1600" baseline="0" dirty="0"/>
                        <a:t> in</a:t>
                      </a:r>
                      <a:r>
                        <a:rPr lang="en-US" sz="1600" dirty="0"/>
                        <a:t>]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645 mm [25.4</a:t>
                      </a:r>
                      <a:r>
                        <a:rPr lang="en-US" sz="1600" baseline="0" dirty="0"/>
                        <a:t> in</a:t>
                      </a:r>
                      <a:r>
                        <a:rPr lang="en-US" sz="1600" dirty="0"/>
                        <a:t>]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297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Internal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 or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 or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940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External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 or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829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Max Scan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600 mm/s</a:t>
                      </a:r>
                      <a:r>
                        <a:rPr lang="en-US" sz="1600" baseline="0" dirty="0"/>
                        <a:t> [24 in/s]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406 mm/s [16 in/s]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1200 mm/s [48 in/s]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39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EDAQ / Ethernet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All Sensors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Only</a:t>
                      </a:r>
                      <a:r>
                        <a:rPr lang="en-US" sz="1600" baseline="0" dirty="0"/>
                        <a:t> MXIR Moisture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All Sensors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22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MSS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Cooled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Endbell</a:t>
                      </a:r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Remote Universal PMP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Cooled </a:t>
                      </a:r>
                      <a:r>
                        <a:rPr lang="en-US" sz="1600" baseline="0" dirty="0" err="1"/>
                        <a:t>Endbell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72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Advanced Diagnostics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886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Maintenance Scheduling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00623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83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Q6088 Compact Scanner provides high measurement performance, low maintenance, and environmental protection for long-term 24x7 reliability—all in a compact and economical form factor.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8" y="2778282"/>
            <a:ext cx="11171324" cy="29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8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Model </a:t>
            </a:r>
            <a:r>
              <a:rPr lang="en-US" dirty="0" err="1"/>
              <a:t>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Scanner</a:t>
            </a:r>
          </a:p>
          <a:p>
            <a:r>
              <a:rPr lang="en-US" dirty="0"/>
              <a:t>Q6088-10	Compact O-Frame Scanner,</a:t>
            </a:r>
            <a:br>
              <a:rPr lang="en-US" dirty="0"/>
            </a:br>
            <a:r>
              <a:rPr lang="en-US" dirty="0"/>
              <a:t>		Standard Head (1 sensor)</a:t>
            </a:r>
          </a:p>
          <a:p>
            <a:r>
              <a:rPr lang="en-US" dirty="0"/>
              <a:t>Q6088-20	Compact O-Frame Scanner,</a:t>
            </a:r>
            <a:br>
              <a:rPr lang="en-US" dirty="0"/>
            </a:br>
            <a:r>
              <a:rPr lang="en-US" dirty="0"/>
              <a:t>		CD Extended Head (2 sensors)</a:t>
            </a:r>
          </a:p>
          <a:p>
            <a:r>
              <a:rPr lang="en-US" dirty="0"/>
              <a:t>Q6088-25	Compact O-Frame Scanner,</a:t>
            </a:r>
            <a:br>
              <a:rPr lang="en-US" dirty="0"/>
            </a:br>
            <a:r>
              <a:rPr lang="en-US" dirty="0"/>
              <a:t>		MD Extended Head (2 sensors)</a:t>
            </a:r>
          </a:p>
          <a:p>
            <a:r>
              <a:rPr lang="en-US" dirty="0"/>
              <a:t>Q6088-MM	Trim width in MM</a:t>
            </a:r>
          </a:p>
          <a:p>
            <a:endParaRPr lang="en-US" sz="1800" dirty="0"/>
          </a:p>
          <a:p>
            <a:r>
              <a:rPr lang="en-US" sz="1800" dirty="0"/>
              <a:t>The -10 will be built long enough to accommodate a CD Extended Head so a second sensor can be added in the future</a:t>
            </a:r>
          </a:p>
          <a:p>
            <a:endParaRPr lang="en-US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3E37A-E660-1C2A-16F1-3C24D8FBF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819" y="2213708"/>
            <a:ext cx="1823743" cy="2407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49A640-65AD-56BF-1486-955397506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913" y="2213708"/>
            <a:ext cx="2330732" cy="2728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D5FC87-B29E-0C33-3C08-3323FDA77295}"/>
              </a:ext>
            </a:extLst>
          </p:cNvPr>
          <p:cNvSpPr txBox="1"/>
          <p:nvPr/>
        </p:nvSpPr>
        <p:spPr>
          <a:xfrm>
            <a:off x="7625527" y="1829619"/>
            <a:ext cx="1050325" cy="3840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b="1" dirty="0"/>
              <a:t>Q6088-10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A6A54-98AA-4699-B68E-A28AFF281987}"/>
              </a:ext>
            </a:extLst>
          </p:cNvPr>
          <p:cNvSpPr txBox="1"/>
          <p:nvPr/>
        </p:nvSpPr>
        <p:spPr>
          <a:xfrm>
            <a:off x="9888116" y="1829618"/>
            <a:ext cx="1050325" cy="3840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b="1" dirty="0"/>
              <a:t>Q6088-25</a:t>
            </a:r>
          </a:p>
        </p:txBody>
      </p:sp>
    </p:spTree>
    <p:extLst>
      <p:ext uri="{BB962C8B-B14F-4D97-AF65-F5344CB8AC3E}">
        <p14:creationId xmlns:p14="http://schemas.microsoft.com/office/powerpoint/2010/main" val="320579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8799" y="2794000"/>
            <a:ext cx="3594101" cy="635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Any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487" y="914400"/>
            <a:ext cx="3775213" cy="53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4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Leveraging five decades of Honeywell experience in the harsh paper machine environment, it is the right scanner for production lines where space is at a premium.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Designed to meet the needs of applications requiring only one or two scanning sensors: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Tissue: Fiber Weight &amp; Moisture + Crepe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Board: Moisture + Basis Weight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Coating: Top &amp; Bottom Coat Weight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47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machine direction footprint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25</a:t>
            </a:r>
            <a:r>
              <a:rPr lang="en-US"/>
              <a:t>% narrower than </a:t>
            </a:r>
            <a:r>
              <a:rPr lang="en-US" dirty="0"/>
              <a:t>Honeywell’s previous O-frame paper scanners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Drive system with two decades of proven reliability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Sensor signal processing and communications based on the Ethernet Data Acquisition (EDAQ) architecture introduced in 2010 with the flagship Experion MX Q4000-80 scanner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Internal Measurement Support System (MSS), no remote cabinet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Ethernet in power track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Supports the latest MXIR moisture, fiber weight, and coat weight sensors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Advanced scanner and sensor diagnostics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91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99" y="1409700"/>
            <a:ext cx="8330649" cy="44577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Environmentally protected against heat, humidity,</a:t>
            </a:r>
            <a:br>
              <a:rPr lang="en-US" dirty="0"/>
            </a:br>
            <a:r>
              <a:rPr lang="en-US" dirty="0"/>
              <a:t>and dust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Beam purge &amp; seals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Air wipe “sneeze” &amp; head gap cleaner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Industrial Internet of Things (</a:t>
            </a:r>
            <a:r>
              <a:rPr lang="en-US" dirty="0" err="1"/>
              <a:t>IIoT</a:t>
            </a:r>
            <a:r>
              <a:rPr lang="en-US" dirty="0"/>
              <a:t>) ready for use with Honeywell’s QCS 4.0 remote performance monitoring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r>
              <a:rPr lang="en-US" dirty="0"/>
              <a:t>Analytical software and remote expertise reduces cost of ownership</a:t>
            </a:r>
          </a:p>
          <a:p>
            <a:pPr marL="573088" lvl="1" indent="-342900">
              <a:buFont typeface="Arial" panose="020B0604020202020204" pitchFamily="34" charset="0"/>
              <a:buChar char="−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523" y="1409700"/>
            <a:ext cx="2801178" cy="50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40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7E75-7883-4111-8FEF-70B0CA07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features - </a:t>
            </a:r>
            <a:r>
              <a:rPr lang="en-US" dirty="0" err="1"/>
              <a:t>FrAme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4F707-5BE5-4B4B-A8C4-49735A23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0"/>
            <a:ext cx="4898504" cy="4457701"/>
          </a:xfrm>
        </p:spPr>
        <p:txBody>
          <a:bodyPr/>
          <a:lstStyle/>
          <a:p>
            <a:r>
              <a:rPr lang="en-US" dirty="0"/>
              <a:t>Cross beams and end supports are custom engineered, extruded,  aluminum U-beams</a:t>
            </a:r>
          </a:p>
          <a:p>
            <a:endParaRPr lang="en-US" dirty="0"/>
          </a:p>
          <a:p>
            <a:r>
              <a:rPr lang="en-US" dirty="0"/>
              <a:t>Extruded aluminum head carriage tracks are precisely aligned and bonded in place to upper and lower beams</a:t>
            </a:r>
          </a:p>
          <a:p>
            <a:endParaRPr lang="en-US" dirty="0"/>
          </a:p>
          <a:p>
            <a:r>
              <a:rPr lang="en-US" dirty="0"/>
              <a:t>Track alignment cannot degrade over time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B3BC3-8BCC-4576-BF3F-84817846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838F7-ABE9-4698-A36B-409C6D651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165" y="1493026"/>
            <a:ext cx="6163535" cy="410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8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features – environmental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90" y="1858917"/>
            <a:ext cx="9340388" cy="45513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5677" y="1720369"/>
            <a:ext cx="1113181" cy="5511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Purge Air</a:t>
            </a:r>
            <a:br>
              <a:rPr lang="en-US" dirty="0"/>
            </a:br>
            <a:r>
              <a:rPr lang="en-US" dirty="0"/>
              <a:t>Inlet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82339" y="1424304"/>
            <a:ext cx="1046919" cy="5614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Purge Air</a:t>
            </a:r>
            <a:br>
              <a:rPr lang="en-US" dirty="0"/>
            </a:br>
            <a:r>
              <a:rPr lang="en-US" dirty="0"/>
              <a:t>Inlet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88686" y="4779217"/>
            <a:ext cx="1540565" cy="56141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Heat</a:t>
            </a:r>
            <a:br>
              <a:rPr lang="en-US" dirty="0"/>
            </a:br>
            <a:r>
              <a:rPr lang="en-US" dirty="0"/>
              <a:t>Exchanger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9230" y="2974010"/>
            <a:ext cx="1113181" cy="3436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Beam Seals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25260" y="4989528"/>
            <a:ext cx="1113181" cy="3436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dirty="0"/>
              <a:t>Beam Seals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2072823" y="4635336"/>
            <a:ext cx="452437" cy="354192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717235" y="5061696"/>
            <a:ext cx="666965" cy="9966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985591" y="2937765"/>
            <a:ext cx="660943" cy="15240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2249332" y="2900802"/>
            <a:ext cx="488567" cy="17942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10003260" y="4989528"/>
            <a:ext cx="452438" cy="4811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098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C51BC-56C0-488E-9128-2264DFB1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features – environmental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35416-4BE0-4E79-AA0E-76995F1BC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Purge Air</a:t>
            </a:r>
            <a:r>
              <a:rPr lang="en-US" dirty="0"/>
              <a:t> </a:t>
            </a:r>
          </a:p>
          <a:p>
            <a:r>
              <a:rPr lang="en-US" dirty="0"/>
              <a:t>Pressurizes frame to keep dust out</a:t>
            </a:r>
          </a:p>
          <a:p>
            <a:endParaRPr lang="en-US" dirty="0"/>
          </a:p>
          <a:p>
            <a:r>
              <a:rPr lang="en-US" u="sng" dirty="0"/>
              <a:t>Beam Seals</a:t>
            </a:r>
            <a:r>
              <a:rPr lang="en-US" dirty="0"/>
              <a:t> </a:t>
            </a:r>
          </a:p>
          <a:p>
            <a:r>
              <a:rPr lang="en-US" dirty="0"/>
              <a:t>Co-extruded rubber/polyethylene flaps which prevent ingress of material into the track.  Seal remains closed until guide wheels on carriage push it open as the head moves.</a:t>
            </a:r>
          </a:p>
          <a:p>
            <a:endParaRPr lang="en-US" dirty="0"/>
          </a:p>
          <a:p>
            <a:r>
              <a:rPr lang="en-US" u="sng" dirty="0"/>
              <a:t>Heat Exchanger</a:t>
            </a:r>
            <a:endParaRPr lang="en-US" dirty="0"/>
          </a:p>
          <a:p>
            <a:r>
              <a:rPr lang="en-US" dirty="0"/>
              <a:t>Cools endbell electronics and drive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14C28-8B53-474E-B0EB-6980D6A64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628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Q6088 features – Cable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7A95B-17F1-462A-ADE1-910D0AEBD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856" y="1409700"/>
            <a:ext cx="3816371" cy="48787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A826F8-2BC7-432A-B4E6-7418E48A5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09700"/>
            <a:ext cx="7028244" cy="4457701"/>
          </a:xfrm>
        </p:spPr>
        <p:txBody>
          <a:bodyPr/>
          <a:lstStyle/>
          <a:p>
            <a:r>
              <a:rPr lang="en-US" dirty="0"/>
              <a:t>The drive system and all electronics are housed in the insulated and cooled endbell</a:t>
            </a:r>
          </a:p>
          <a:p>
            <a:endParaRPr lang="en-US" dirty="0"/>
          </a:p>
          <a:p>
            <a:r>
              <a:rPr lang="en-US" dirty="0"/>
              <a:t>Frame controller and measurement support system are the same as used in other Honeywell scanner models</a:t>
            </a:r>
          </a:p>
          <a:p>
            <a:r>
              <a:rPr lang="en-US" sz="1600" dirty="0"/>
              <a:t>Common spare parts for multiple scanners</a:t>
            </a:r>
            <a:endParaRPr lang="en-US" dirty="0"/>
          </a:p>
          <a:p>
            <a:endParaRPr lang="en-US" dirty="0"/>
          </a:p>
          <a:p>
            <a:r>
              <a:rPr lang="en-US" dirty="0"/>
              <a:t>Swing out doors provide full access to all components</a:t>
            </a:r>
          </a:p>
        </p:txBody>
      </p:sp>
    </p:spTree>
    <p:extLst>
      <p:ext uri="{BB962C8B-B14F-4D97-AF65-F5344CB8AC3E}">
        <p14:creationId xmlns:p14="http://schemas.microsoft.com/office/powerpoint/2010/main" val="20886876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Honeywell 2019">
  <a:themeElements>
    <a:clrScheme name="Honeywell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oneywell PPT Instructions and Style Guide 2019_23July pptx.pptx" id="{E0F53789-A145-46A9-A99D-649BDCDE47A2}" vid="{71631E5B-C412-4D5C-ADB5-3A42F199052A}"/>
    </a:ext>
  </a:extLst>
</a:theme>
</file>

<file path=ppt/theme/theme2.xml><?xml version="1.0" encoding="utf-8"?>
<a:theme xmlns:a="http://schemas.openxmlformats.org/drawingml/2006/main" name="Office Theme">
  <a:themeElements>
    <a:clrScheme name="Honeywell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oneywell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HPS Presentation" ma:contentTypeID="0x0101008259D51173F57A479EE0FB9421AE610F01040093E7BC6351D25743B32ACB2EE8461337" ma:contentTypeVersion="51" ma:contentTypeDescription="HPS Presentation Content Type" ma:contentTypeScope="" ma:versionID="41ae125099f16068af91c10b3d46f869">
  <xsd:schema xmlns:xsd="http://www.w3.org/2001/XMLSchema" xmlns:xs="http://www.w3.org/2001/XMLSchema" xmlns:p="http://schemas.microsoft.com/office/2006/metadata/properties" xmlns:ns1="http://schemas.microsoft.com/sharepoint/v3" xmlns:ns2="6f3c4a57-29d0-4449-8853-0426c874f08e" xmlns:ns4="213af126-92eb-4bb5-8bfd-1661103a2928" xmlns:ns5="12761f2e-ae8b-4310-82f4-c2f8575de9c5" targetNamespace="http://schemas.microsoft.com/office/2006/metadata/properties" ma:root="true" ma:fieldsID="e6309da0c9dfdc7e69a0108fbb671c3f" ns1:_="" ns2:_="" ns4:_="" ns5:_="">
    <xsd:import namespace="http://schemas.microsoft.com/sharepoint/v3"/>
    <xsd:import namespace="6f3c4a57-29d0-4449-8853-0426c874f08e"/>
    <xsd:import namespace="213af126-92eb-4bb5-8bfd-1661103a2928"/>
    <xsd:import namespace="12761f2e-ae8b-4310-82f4-c2f8575de9c5"/>
    <xsd:element name="properties">
      <xsd:complexType>
        <xsd:sequence>
          <xsd:element name="documentManagement">
            <xsd:complexType>
              <xsd:all>
                <xsd:element ref="ns2:ItemDescription"/>
                <xsd:element ref="ns2:DateAuthored"/>
                <xsd:element ref="ns2:AllowInPages" minOccurs="0"/>
                <xsd:element ref="ns2:VaultSubmitter" minOccurs="0"/>
                <xsd:element ref="ns2:VaultSubmitterName" minOccurs="0"/>
                <xsd:element ref="ns2:VaultSubmitterEmail" minOccurs="0"/>
                <xsd:element ref="ns2:VaultOwner"/>
                <xsd:element ref="ns2:VaultOwnerName" minOccurs="0"/>
                <xsd:element ref="ns2:VaultOwnerEmail" minOccurs="0"/>
                <xsd:element ref="ns2:VaultIdUrl" minOccurs="0"/>
                <xsd:element ref="ns2:SubmittedVersion" minOccurs="0"/>
                <xsd:element ref="ns2:VaultId" minOccurs="0"/>
                <xsd:element ref="ns1:AverageRating" minOccurs="0"/>
                <xsd:element ref="ns1:RatingCount" minOccurs="0"/>
                <xsd:element ref="ns2:VaultKeepItFreshAlert"/>
                <xsd:element ref="ns2:PublishToHoneywellProcess"/>
                <xsd:element ref="ns2:VaultHPSLOB" minOccurs="0"/>
                <xsd:element ref="ns2:AddToiAM"/>
                <xsd:element ref="ns2:IntegratedTechnologies_0" minOccurs="0"/>
                <xsd:element ref="ns2:Products_0" minOccurs="0"/>
                <xsd:element ref="ns2:IndustrySolutions_0" minOccurs="0"/>
                <xsd:element ref="ns2:ItemLanguage_0" minOccurs="0"/>
                <xsd:element ref="ns2:Services_0" minOccurs="0"/>
                <xsd:element ref="ns4:TaxCatchAll" minOccurs="0"/>
                <xsd:element ref="ns2:Verticals_0" minOccurs="0"/>
                <xsd:element ref="ns2:MarketingEntitlement_0" minOccurs="0"/>
                <xsd:element ref="ns2:SubVerticals_0" minOccurs="0"/>
                <xsd:element ref="ns4:_dlc_DocId" minOccurs="0"/>
                <xsd:element ref="ns4:_dlc_DocIdUrl" minOccurs="0"/>
                <xsd:element ref="ns4:_dlc_DocIdPersistId" minOccurs="0"/>
                <xsd:element ref="ns4:TaxCatchAllLabel" minOccurs="0"/>
                <xsd:element ref="ns2:MarketAvailability_0" minOccurs="0"/>
                <xsd:element ref="ns2:Countries_0" minOccurs="0"/>
                <xsd:element ref="ns5:MediaServiceMetadata" minOccurs="0"/>
                <xsd:element ref="ns5:MediaServiceFastMetadata" minOccurs="0"/>
                <xsd:element ref="ns5:MediaServiceAutoKeyPoints" minOccurs="0"/>
                <xsd:element ref="ns5:MediaServiceKeyPoints" minOccurs="0"/>
                <xsd:element ref="ns2:SharedWithUsers" minOccurs="0"/>
                <xsd:element ref="ns2:SharedWithDetails" minOccurs="0"/>
                <xsd:element ref="ns5:MediaServiceDateTaken" minOccurs="0"/>
                <xsd:element ref="ns5:MediaLengthInSeconds" minOccurs="0"/>
                <xsd:element ref="ns5:MediaServiceObjectDetectorVersions" minOccurs="0"/>
                <xsd:element ref="ns5:MediaServiceGenerationTime" minOccurs="0"/>
                <xsd:element ref="ns5:MediaServiceEventHashCode" minOccurs="0"/>
                <xsd:element ref="ns5:MediaServiceSearchProperties" minOccurs="0"/>
                <xsd:element ref="ns5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24" nillable="true" ma:displayName="Rating (0-5)" ma:decimals="2" ma:description="Average value of all the ratings that have been submitted" ma:internalName="AverageRating" ma:readOnly="false" ma:percentage="FALSE">
      <xsd:simpleType>
        <xsd:restriction base="dms:Number"/>
      </xsd:simpleType>
    </xsd:element>
    <xsd:element name="RatingCount" ma:index="26" nillable="true" ma:displayName="Number of Ratings" ma:decimals="0" ma:description="Number of ratings submitted" ma:internalName="RatingCount" ma:readOnly="fals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c4a57-29d0-4449-8853-0426c874f08e" elementFormDefault="qualified">
    <xsd:import namespace="http://schemas.microsoft.com/office/2006/documentManagement/types"/>
    <xsd:import namespace="http://schemas.microsoft.com/office/infopath/2007/PartnerControls"/>
    <xsd:element name="ItemDescription" ma:index="2" ma:displayName="Description" ma:description="Item description to use during content aggregation." ma:internalName="ItemDescription" ma:readOnly="false">
      <xsd:simpleType>
        <xsd:restriction base="dms:Note"/>
      </xsd:simpleType>
    </xsd:element>
    <xsd:element name="DateAuthored" ma:index="5" ma:displayName="Date Authored" ma:description="Date to display as the date on which the item was authored." ma:format="DateOnly" ma:internalName="DateAuthored" ma:readOnly="false">
      <xsd:simpleType>
        <xsd:restriction base="dms:DateTime"/>
      </xsd:simpleType>
    </xsd:element>
    <xsd:element name="AllowInPages" ma:index="6" nillable="true" ma:displayName="Allow In Pages" ma:default="0" ma:description="Determines whether or not content pages are allowed to generate references to this document when aggregating related content." ma:internalName="AllowInPages" ma:readOnly="false">
      <xsd:simpleType>
        <xsd:restriction base="dms:Boolean"/>
      </xsd:simpleType>
    </xsd:element>
    <xsd:element name="VaultSubmitter" ma:index="15" nillable="true" ma:displayName="Vault Submitter" ma:description="The Vault User who last submitted this item to HPS Web." ma:SearchPeopleOnly="false" ma:SharePointGroup="0" ma:internalName="VaultSubmitt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aultSubmitterName" ma:index="16" nillable="true" ma:displayName="Vault Submitter Name" ma:description="The Display Name of the Vault User who last submitted this item to the Target System." ma:internalName="VaultSubmitterName" ma:readOnly="false">
      <xsd:simpleType>
        <xsd:restriction base="dms:Text">
          <xsd:maxLength value="255"/>
        </xsd:restriction>
      </xsd:simpleType>
    </xsd:element>
    <xsd:element name="VaultSubmitterEmail" ma:index="17" nillable="true" ma:displayName="Vault Submitter Email" ma:description="The Email Address of the Vault User who last submitted this item to the Target System." ma:internalName="VaultSubmitterEmail" ma:readOnly="false">
      <xsd:simpleType>
        <xsd:restriction base="dms:Text">
          <xsd:maxLength value="255"/>
        </xsd:restriction>
      </xsd:simpleType>
    </xsd:element>
    <xsd:element name="VaultOwner" ma:index="18" ma:displayName="Vault Owner" ma:description="The Vault User/Group responsible for the content and metadata of this item." ma:list="UserInfo" ma:SearchPeopleOnly="false" ma:SharePointGroup="0" ma:internalName="VaultOw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VaultOwnerName" ma:index="19" nillable="true" ma:displayName="Vault Owner Name" ma:description="The Display Name of the Vault User/Group responsible for the content and metadata of this item." ma:internalName="VaultOwnerName" ma:readOnly="false">
      <xsd:simpleType>
        <xsd:restriction base="dms:Text">
          <xsd:maxLength value="255"/>
        </xsd:restriction>
      </xsd:simpleType>
    </xsd:element>
    <xsd:element name="VaultOwnerEmail" ma:index="20" nillable="true" ma:displayName="Vault Owner Email" ma:description="The Email Address of the Vault User/Group responsible for the content and metadata of this item." ma:internalName="VaultOwnerEmail" ma:readOnly="false">
      <xsd:simpleType>
        <xsd:restriction base="dms:Text">
          <xsd:maxLength value="255"/>
        </xsd:restriction>
      </xsd:simpleType>
    </xsd:element>
    <xsd:element name="VaultIdUrl" ma:index="21" nillable="true" ma:displayName="Vault ID" ma:description="A link used to locate this item on HPS Web." ma:format="Hyperlink" ma:internalName="Vault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ubmittedVersion" ma:index="22" nillable="true" ma:displayName="Submitted Version" ma:description="The Version Number of this item at the time when it was last submitted to the Target System." ma:internalName="SubmittedVersion" ma:readOnly="false">
      <xsd:simpleType>
        <xsd:restriction base="dms:Text">
          <xsd:maxLength value="255"/>
        </xsd:restriction>
      </xsd:simpleType>
    </xsd:element>
    <xsd:element name="VaultId" ma:index="23" nillable="true" ma:displayName="Vault ID Value" ma:description="The Vault Record Locator assigned to this item." ma:internalName="VaultId" ma:readOnly="false">
      <xsd:simpleType>
        <xsd:restriction base="dms:Text"/>
      </xsd:simpleType>
    </xsd:element>
    <xsd:element name="VaultKeepItFreshAlert" ma:index="27" ma:displayName="Keep It Fresh Alert" ma:description="Select the date on which email alert is sent to Document Owner. 12 months from date of publication is the default date." ma:format="DateOnly" ma:internalName="VaultKeepItFreshAlert" ma:readOnly="false">
      <xsd:simpleType>
        <xsd:restriction base="dms:DateTime"/>
      </xsd:simpleType>
    </xsd:element>
    <xsd:element name="PublishToHoneywellProcess" ma:index="28" ma:displayName="Publish to HoneywellProcess.com" ma:default="No" ma:description="Should this document be published externally to HoneywellProcess.com?" ma:format="Dropdown" ma:internalName="PublishToHoneywellProcess" ma:readOnly="false">
      <xsd:simpleType>
        <xsd:restriction base="dms:Choice">
          <xsd:enumeration value="Yes"/>
          <xsd:enumeration value="No"/>
        </xsd:restriction>
      </xsd:simpleType>
    </xsd:element>
    <xsd:element name="VaultHPSLOB" ma:index="29" nillable="true" ma:displayName="HPS LOB" ma:default="None" ma:description="Select one or more HPS Line Of Business to which this document applies." ma:internalName="VaultHPSLOB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None"/>
                    <xsd:enumeration value="Project and Automated Solutions"/>
                    <xsd:enumeration value="LifeCycle Solutions and Services"/>
                    <xsd:enumeration value="Strategic Geographies"/>
                    <xsd:enumeration value="Advanced Solutions"/>
                    <xsd:enumeration value="Engineered Field Solutions"/>
                    <xsd:enumeration value="Field Products"/>
                    <xsd:enumeration value="Honeywell Thermal Solutions (HTS)"/>
                    <xsd:enumeration value="All"/>
                  </xsd:restriction>
                </xsd:simpleType>
              </xsd:element>
            </xsd:sequence>
          </xsd:extension>
        </xsd:complexContent>
      </xsd:complexType>
    </xsd:element>
    <xsd:element name="AddToiAM" ma:index="30" ma:displayName="Add to iAM.hps" ma:default="No" ma:description="Upload the content to the iAM.hps server?" ma:format="RadioButtons" ma:internalName="AddToiAM" ma:readOnly="false">
      <xsd:simpleType>
        <xsd:restriction base="dms:Choice">
          <xsd:enumeration value="Yes"/>
          <xsd:enumeration value="No"/>
        </xsd:restriction>
      </xsd:simpleType>
    </xsd:element>
    <xsd:element name="IntegratedTechnologies_0" ma:index="31" ma:taxonomy="true" ma:internalName="IntegratedTechnologies_0" ma:taxonomyFieldName="IntegratedTechnologies" ma:displayName="Integrated Technologies" ma:readOnly="false" ma:fieldId="{2692a78e-280b-4ea0-9fee-edddd0c894ef}" ma:taxonomyMulti="true" ma:sspId="8bc46713-8fa2-488a-ac8b-ad618560c9d6" ma:termSetId="058955bd-ea03-40a8-b0a9-2830275860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ducts_0" ma:index="35" ma:taxonomy="true" ma:internalName="Products_0" ma:taxonomyFieldName="Products" ma:displayName="Products" ma:readOnly="false" ma:fieldId="{54dc79bf-00b2-4568-b7d0-df18048e7c60}" ma:taxonomyMulti="true" ma:sspId="8bc46713-8fa2-488a-ac8b-ad618560c9d6" ma:termSetId="0e4e3a6c-a9c5-4efc-9ddf-f502c408804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dustrySolutions_0" ma:index="37" ma:taxonomy="true" ma:internalName="IndustrySolutions_0" ma:taxonomyFieldName="IndustrySolutions" ma:displayName="Industry Solutions" ma:readOnly="false" ma:fieldId="{c73dd60e-6942-43c3-ae6e-bcec3dddb665}" ma:taxonomyMulti="true" ma:sspId="8bc46713-8fa2-488a-ac8b-ad618560c9d6" ma:termSetId="2638465b-5322-4d24-ad2f-baaff326cf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temLanguage_0" ma:index="38" ma:taxonomy="true" ma:internalName="ItemLanguage_0" ma:taxonomyFieldName="ItemLanguage" ma:displayName="Language" ma:readOnly="false" ma:default="6;#English|b7c8aa2a-477c-45ca-a482-0a520f998e8c" ma:fieldId="{16a4ac42-d64e-461e-ac94-5b8682a419b0}" ma:sspId="8bc46713-8fa2-488a-ac8b-ad618560c9d6" ma:termSetId="35e1a744-28b0-4fc1-bc28-9984164ecf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ervices_0" ma:index="39" ma:taxonomy="true" ma:internalName="Services_0" ma:taxonomyFieldName="Services" ma:displayName="Services" ma:readOnly="false" ma:fieldId="{80511370-fa3a-498c-a29d-8c27a35a5934}" ma:taxonomyMulti="true" ma:sspId="8bc46713-8fa2-488a-ac8b-ad618560c9d6" ma:termSetId="f665ecc5-f1fe-4f0d-8511-51815d3bde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ticals_0" ma:index="41" nillable="true" ma:taxonomy="true" ma:internalName="Verticals_0" ma:taxonomyFieldName="Verticals" ma:displayName="Verticals" ma:readOnly="false" ma:fieldId="{68d98f9e-053c-48d0-9103-6f0b54c08b31}" ma:taxonomyMulti="true" ma:sspId="8bc46713-8fa2-488a-ac8b-ad618560c9d6" ma:termSetId="2638465b-5322-4d24-ad2f-baaff326cf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rketingEntitlement_0" ma:index="42" nillable="true" ma:taxonomy="true" ma:internalName="MarketingEntitlement_0" ma:taxonomyFieldName="MarketingEntitlement" ma:displayName="Marketing Entitlement" ma:readOnly="false" ma:default="771;#Public|2b93596d-011f-428b-a85b-e9a30be43829" ma:fieldId="{bfabd3dd-6e48-4b0c-9053-a76ed10eb4cd}" ma:sspId="8bc46713-8fa2-488a-ac8b-ad618560c9d6" ma:termSetId="9a65d0b3-dcaf-4f4c-ad1b-75e5471ef21f" ma:anchorId="a3568cd0-44ce-42b4-8986-8175e1777322" ma:open="false" ma:isKeyword="false">
      <xsd:complexType>
        <xsd:sequence>
          <xsd:element ref="pc:Terms" minOccurs="0" maxOccurs="1"/>
        </xsd:sequence>
      </xsd:complexType>
    </xsd:element>
    <xsd:element name="SubVerticals_0" ma:index="43" nillable="true" ma:taxonomy="true" ma:internalName="SubVerticals_0" ma:taxonomyFieldName="SubVerticals" ma:displayName="SubVerticals" ma:readOnly="false" ma:fieldId="{b11bb237-9a6b-412c-bec0-a856a670d97d}" ma:taxonomyMulti="true" ma:sspId="8bc46713-8fa2-488a-ac8b-ad618560c9d6" ma:termSetId="2638465b-5322-4d24-ad2f-baaff326cf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rketAvailability_0" ma:index="49" ma:taxonomy="true" ma:internalName="MarketAvailability_0" ma:taxonomyFieldName="MarketAvailability" ma:displayName="Market Regions" ma:readOnly="false" ma:fieldId="{1bb31ce0-2334-4c06-9106-f52de509e6cd}" ma:taxonomyMulti="true" ma:sspId="8bc46713-8fa2-488a-ac8b-ad618560c9d6" ma:termSetId="154143f5-ed71-45c6-994d-53f25d3742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untries_0" ma:index="51" nillable="true" ma:taxonomy="true" ma:internalName="Countries_0" ma:taxonomyFieldName="Countries" ma:displayName="Countries" ma:readOnly="false" ma:fieldId="{c9832745-a504-4780-a129-595d59e0646a}" ma:taxonomyMulti="true" ma:sspId="8bc46713-8fa2-488a-ac8b-ad618560c9d6" ma:termSetId="6ff6abb2-d269-41b1-9d5f-f1becda2ce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5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af126-92eb-4bb5-8bfd-1661103a2928" elementFormDefault="qualified">
    <xsd:import namespace="http://schemas.microsoft.com/office/2006/documentManagement/types"/>
    <xsd:import namespace="http://schemas.microsoft.com/office/infopath/2007/PartnerControls"/>
    <xsd:element name="TaxCatchAll" ma:index="40" nillable="true" ma:displayName="Taxonomy Catch All Column" ma:hidden="true" ma:list="{3ca6fa53-b3d3-45f2-aff5-6e1934476fa8}" ma:internalName="TaxCatchAll" ma:readOnly="false" ma:showField="CatchAllData" ma:web="6f3c4a57-29d0-4449-8853-0426c874f0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4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6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TaxCatchAllLabel" ma:index="48" nillable="true" ma:displayName="Taxonomy Catch All Column1" ma:hidden="true" ma:list="{3ca6fa53-b3d3-45f2-aff5-6e1934476fa8}" ma:internalName="TaxCatchAllLabel" ma:readOnly="true" ma:showField="CatchAllDataLabel" ma:web="6f3c4a57-29d0-4449-8853-0426c874f0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761f2e-ae8b-4310-82f4-c2f8575de9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5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5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5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6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6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6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6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6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6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axOccurs="1" ma:index="4" ma:displayName="Author"/>
        <xsd:element ref="dcterms:created" minOccurs="0" maxOccurs="1"/>
        <xsd:element ref="dc:identifier" minOccurs="0" maxOccurs="1"/>
        <xsd:element name="contentType" minOccurs="0" maxOccurs="1" type="xsd:string" ma:index="36" ma:displayName="Content Type"/>
        <xsd:element ref="dc:title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7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PersistId xmlns="213af126-92eb-4bb5-8bfd-1661103a2928" xsi:nil="true"/>
    <VaultId xmlns="6f3c4a57-29d0-4449-8853-0426c874f08e" xsi:nil="true"/>
    <Verticals_0 xmlns="6f3c4a57-29d0-4449-8853-0426c874f08e">
      <Terms xmlns="http://schemas.microsoft.com/office/infopath/2007/PartnerControls"/>
    </Verticals_0>
    <TaxCatchAll xmlns="213af126-92eb-4bb5-8bfd-1661103a2928">
      <Value>771</Value>
      <Value>43</Value>
      <Value>177</Value>
      <Value>250</Value>
      <Value>27</Value>
      <Value>26</Value>
      <Value>317</Value>
      <Value>1055</Value>
      <Value>275</Value>
      <Value>643</Value>
      <Value>1046</Value>
      <Value>712</Value>
      <Value>711</Value>
      <Value>599</Value>
      <Value>29</Value>
      <Value>6</Value>
    </TaxCatchAll>
    <SubVerticals_0 xmlns="6f3c4a57-29d0-4449-8853-0426c874f08e">
      <Terms xmlns="http://schemas.microsoft.com/office/infopath/2007/PartnerControls"/>
    </SubVerticals_0>
    <VaultOwner xmlns="6f3c4a57-29d0-4449-8853-0426c874f08e">
      <UserInfo>
        <DisplayName>Baker, Paul (BI35)</DisplayName>
        <AccountId>181</AccountId>
        <AccountType/>
      </UserInfo>
    </VaultOwner>
    <VaultOwnerEmail xmlns="6f3c4a57-29d0-4449-8853-0426c874f08e" xsi:nil="true"/>
    <DateAuthored xmlns="6f3c4a57-29d0-4449-8853-0426c874f08e">2024-12-18T00:00:00+00:00</DateAuthored>
    <ItemLanguage_0 xmlns="6f3c4a57-29d0-4449-8853-0426c874f08e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b7c8aa2a-477c-45ca-a482-0a520f998e8c</TermId>
        </TermInfo>
      </Terms>
    </ItemLanguage_0>
    <ItemDescription xmlns="6f3c4a57-29d0-4449-8853-0426c874f08e">Describes features of the Q6088 scanner.</ItemDescription>
    <VaultSubmitter xmlns="6f3c4a57-29d0-4449-8853-0426c874f08e">
      <UserInfo>
        <DisplayName/>
        <AccountId xsi:nil="true"/>
        <AccountType/>
      </UserInfo>
    </VaultSubmitter>
    <MarketAvailability_0 xmlns="6f3c4a57-29d0-4449-8853-0426c874f08e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</TermName>
          <TermId xmlns="http://schemas.microsoft.com/office/infopath/2007/PartnerControls">153a744a-21a2-457a-ad43-6b802b52df2d</TermId>
        </TermInfo>
      </Terms>
    </MarketAvailability_0>
    <RatingCount xmlns="http://schemas.microsoft.com/sharepoint/v3" xsi:nil="true"/>
    <PublishToHoneywellProcess xmlns="6f3c4a57-29d0-4449-8853-0426c874f08e">No</PublishToHoneywellProcess>
    <SubmittedVersion xmlns="6f3c4a57-29d0-4449-8853-0426c874f08e" xsi:nil="true"/>
    <VaultHPSLOB xmlns="6f3c4a57-29d0-4449-8853-0426c874f08e">
      <Value>None</Value>
    </VaultHPSLOB>
    <VaultKeepItFreshAlert xmlns="6f3c4a57-29d0-4449-8853-0426c874f08e">2026-12-19T00:00:00+00:00</VaultKeepItFreshAlert>
    <MarketingEntitlement_0 xmlns="6f3c4a57-29d0-4449-8853-0426c874f08e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Public</TermName>
          <TermId xmlns="http://schemas.microsoft.com/office/infopath/2007/PartnerControls">2b93596d-011f-428b-a85b-e9a30be43829</TermId>
        </TermInfo>
      </Terms>
    </MarketingEntitlement_0>
    <Countries_0 xmlns="6f3c4a57-29d0-4449-8853-0426c874f08e">
      <Terms xmlns="http://schemas.microsoft.com/office/infopath/2007/PartnerControls"/>
    </Countries_0>
    <AverageRating xmlns="http://schemas.microsoft.com/sharepoint/v3" xsi:nil="true"/>
    <Products_0 xmlns="6f3c4a57-29d0-4449-8853-0426c874f08e">
      <Terms xmlns="http://schemas.microsoft.com/office/infopath/2007/PartnerControls">
        <TermInfo xmlns="http://schemas.microsoft.com/office/infopath/2007/PartnerControls">
          <TermName xmlns="http://schemas.microsoft.com/office/infopath/2007/PartnerControls">Quality Control Systems</TermName>
          <TermId xmlns="http://schemas.microsoft.com/office/infopath/2007/PartnerControls">b822dd9e-75a9-4634-8614-3502ae43e2cb</TermId>
        </TermInfo>
        <TermInfo xmlns="http://schemas.microsoft.com/office/infopath/2007/PartnerControls">
          <TermName xmlns="http://schemas.microsoft.com/office/infopath/2007/PartnerControls">Experion MX</TermName>
          <TermId xmlns="http://schemas.microsoft.com/office/infopath/2007/PartnerControls">c895c1af-0f3b-469b-af83-899bb209d147</TermId>
        </TermInfo>
        <TermInfo xmlns="http://schemas.microsoft.com/office/infopath/2007/PartnerControls">
          <TermName xmlns="http://schemas.microsoft.com/office/infopath/2007/PartnerControls">Scanning Quality Sensors</TermName>
          <TermId xmlns="http://schemas.microsoft.com/office/infopath/2007/PartnerControls">399bdac9-bb7a-4455-9089-30ccd296b575</TermId>
        </TermInfo>
      </Terms>
    </Products_0>
    <VaultSubmitterEmail xmlns="6f3c4a57-29d0-4449-8853-0426c874f08e" xsi:nil="true"/>
    <VaultOwnerName xmlns="6f3c4a57-29d0-4449-8853-0426c874f08e" xsi:nil="true"/>
    <IntegratedTechnologies_0 xmlns="6f3c4a57-29d0-4449-8853-0426c874f08e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None</TermName>
          <TermId xmlns="http://schemas.microsoft.com/office/infopath/2007/PartnerControls">29d28af3-3192-45b1-aa69-5b015d7fd079</TermId>
        </TermInfo>
      </Terms>
    </IntegratedTechnologies_0>
    <Services_0 xmlns="6f3c4a57-29d0-4449-8853-0426c874f08e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None</TermName>
          <TermId xmlns="http://schemas.microsoft.com/office/infopath/2007/PartnerControls">27adeeb8-43dc-476a-9f82-21f416e33703</TermId>
        </TermInfo>
      </Terms>
    </Services_0>
    <AddToiAM xmlns="6f3c4a57-29d0-4449-8853-0426c874f08e">No</AddToiAM>
    <IndustrySolutions_0 xmlns="6f3c4a57-29d0-4449-8853-0426c874f08e">
      <Terms xmlns="http://schemas.microsoft.com/office/infopath/2007/PartnerControls">
        <TermInfo xmlns="http://schemas.microsoft.com/office/infopath/2007/PartnerControls">
          <TermName xmlns="http://schemas.microsoft.com/office/infopath/2007/PartnerControls">Paper Making</TermName>
          <TermId xmlns="http://schemas.microsoft.com/office/infopath/2007/PartnerControls">f7184384-98ad-4476-b691-7f63ae1d20e6</TermId>
        </TermInfo>
        <TermInfo xmlns="http://schemas.microsoft.com/office/infopath/2007/PartnerControls">
          <TermName xmlns="http://schemas.microsoft.com/office/infopath/2007/PartnerControls">Pulp and Paper</TermName>
          <TermId xmlns="http://schemas.microsoft.com/office/infopath/2007/PartnerControls">f87713b4-a6b4-412c-90c6-61a67ccf82a6</TermId>
        </TermInfo>
        <TermInfo xmlns="http://schemas.microsoft.com/office/infopath/2007/PartnerControls">
          <TermName xmlns="http://schemas.microsoft.com/office/infopath/2007/PartnerControls">Packaging</TermName>
          <TermId xmlns="http://schemas.microsoft.com/office/infopath/2007/PartnerControls">abcd316a-22c5-4ecc-80af-ae31a8ec596e</TermId>
        </TermInfo>
        <TermInfo xmlns="http://schemas.microsoft.com/office/infopath/2007/PartnerControls">
          <TermName xmlns="http://schemas.microsoft.com/office/infopath/2007/PartnerControls">Quality Control Systems (QCS)</TermName>
          <TermId xmlns="http://schemas.microsoft.com/office/infopath/2007/PartnerControls">b8ba5768-7fd9-43c5-b5d8-20b2992ccd2a</TermId>
        </TermInfo>
        <TermInfo xmlns="http://schemas.microsoft.com/office/infopath/2007/PartnerControls">
          <TermName xmlns="http://schemas.microsoft.com/office/infopath/2007/PartnerControls">Printing and Writing</TermName>
          <TermId xmlns="http://schemas.microsoft.com/office/infopath/2007/PartnerControls">96e8704f-e4a9-4293-895f-f7f3534aded5</TermId>
        </TermInfo>
        <TermInfo xmlns="http://schemas.microsoft.com/office/infopath/2007/PartnerControls">
          <TermName xmlns="http://schemas.microsoft.com/office/infopath/2007/PartnerControls">Quality Control Systems (QCS)</TermName>
          <TermId xmlns="http://schemas.microsoft.com/office/infopath/2007/PartnerControls">1ce52cad-841c-44c3-b40f-8692abc82b45</TermId>
        </TermInfo>
        <TermInfo xmlns="http://schemas.microsoft.com/office/infopath/2007/PartnerControls">
          <TermName xmlns="http://schemas.microsoft.com/office/infopath/2007/PartnerControls">Tissue</TermName>
          <TermId xmlns="http://schemas.microsoft.com/office/infopath/2007/PartnerControls">a6a22fea-33a8-4cc6-a419-dc441e10d0fd</TermId>
        </TermInfo>
        <TermInfo xmlns="http://schemas.microsoft.com/office/infopath/2007/PartnerControls">
          <TermName xmlns="http://schemas.microsoft.com/office/infopath/2007/PartnerControls">Quality Control Systems (QCS)</TermName>
          <TermId xmlns="http://schemas.microsoft.com/office/infopath/2007/PartnerControls">d2df1be7-4fa4-40ec-b884-bb805127862f</TermId>
        </TermInfo>
      </Terms>
    </IndustrySolutions_0>
    <AllowInPages xmlns="6f3c4a57-29d0-4449-8853-0426c874f08e">false</AllowInPages>
    <VaultSubmitterName xmlns="6f3c4a57-29d0-4449-8853-0426c874f08e" xsi:nil="true"/>
    <VaultIdUrl xmlns="6f3c4a57-29d0-4449-8853-0426c874f08e">
      <Url xsi:nil="true"/>
      <Description xsi:nil="true"/>
    </VaultIdUrl>
    <_dlc_DocId xmlns="213af126-92eb-4bb5-8bfd-1661103a2928">CRXNA7D5M4DT-1506421824-1477</_dlc_DocId>
    <_dlc_DocIdUrl xmlns="213af126-92eb-4bb5-8bfd-1661103a2928">
      <Url>https://honeywellprod.sharepoint.com/teams/HPSVault-BulletinBoard/_layouts/15/DocIdRedir.aspx?ID=CRXNA7D5M4DT-1506421824-1477</Url>
      <Description>CRXNA7D5M4DT-1506421824-1477</Description>
    </_dlc_DocIdUrl>
  </documentManagement>
</p:properties>
</file>

<file path=customXml/item3.xml><?xml version="1.0" encoding="utf-8"?>
<?mso-contentType ?>
<FormTemplates xmlns="http://schemas.microsoft.com/sharepoint/v3/contenttype/forms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C6036BA-0B38-4547-BB62-D1BCE92B97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3c4a57-29d0-4449-8853-0426c874f08e"/>
    <ds:schemaRef ds:uri="213af126-92eb-4bb5-8bfd-1661103a2928"/>
    <ds:schemaRef ds:uri="12761f2e-ae8b-4310-82f4-c2f8575de9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8308AD-929C-4AF1-934C-AD13F105D728}">
  <ds:schemaRefs>
    <ds:schemaRef ds:uri="http://schemas.microsoft.com/office/2006/metadata/properties"/>
    <ds:schemaRef ds:uri="http://schemas.microsoft.com/office/infopath/2007/PartnerControls"/>
    <ds:schemaRef ds:uri="213af126-92eb-4bb5-8bfd-1661103a2928"/>
    <ds:schemaRef ds:uri="6f3c4a57-29d0-4449-8853-0426c874f08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6A7951C-B25B-4653-B797-3AC34AF3CA2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635EA13-1B8A-4184-9DFB-7863F463B158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d546e5e1-5d42-4630-bacd-c69bfdcbd5e8}" enabled="1" method="Standard" siteId="{96ece526-9c7d-48b0-8daf-8b93c90a5d1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Honeywell PPT Instructions and Style Guide 2019_23July pptx</Template>
  <TotalTime>10509</TotalTime>
  <Words>1138</Words>
  <Application>Microsoft Office PowerPoint</Application>
  <PresentationFormat>Widescreen</PresentationFormat>
  <Paragraphs>236</Paragraphs>
  <Slides>21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Helvetica</vt:lpstr>
      <vt:lpstr>Times New Roman</vt:lpstr>
      <vt:lpstr>Honeywell 2019</vt:lpstr>
      <vt:lpstr>Experion mx Q6088 compact scanner</vt:lpstr>
      <vt:lpstr>Q6088 Overview</vt:lpstr>
      <vt:lpstr>Q6088 Overview</vt:lpstr>
      <vt:lpstr>Q6088 benefits</vt:lpstr>
      <vt:lpstr>Q6088 benefits</vt:lpstr>
      <vt:lpstr>Q6088 features - FrAme</vt:lpstr>
      <vt:lpstr>Q6088 features – environmental</vt:lpstr>
      <vt:lpstr>Q6088 features – environmental</vt:lpstr>
      <vt:lpstr>Q6088 features – Cable End</vt:lpstr>
      <vt:lpstr>Q6088 features – Cable End</vt:lpstr>
      <vt:lpstr>Q6088 features – Distant End</vt:lpstr>
      <vt:lpstr>Q6088 features – head</vt:lpstr>
      <vt:lpstr>Q6088 features – head</vt:lpstr>
      <vt:lpstr>Q6088 features – head</vt:lpstr>
      <vt:lpstr>Q6088 features – head</vt:lpstr>
      <vt:lpstr>Q6088 Sensors</vt:lpstr>
      <vt:lpstr>Q6088 options</vt:lpstr>
      <vt:lpstr>Q6088 specifications</vt:lpstr>
      <vt:lpstr>Scanner comparison</vt:lpstr>
      <vt:lpstr>Q6088 Model NUmbers</vt:lpstr>
      <vt:lpstr>Q&amp;A</vt:lpstr>
    </vt:vector>
  </TitlesOfParts>
  <Company>Interpublic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Q6088 Compact Scanner Overview</dc:title>
  <dc:creator>Baker, Paul (BI35)</dc:creator>
  <cp:keywords>Q6088; QCS; tissue; Experion MX; o-frame;</cp:keywords>
  <cp:lastModifiedBy>Johann Resl</cp:lastModifiedBy>
  <cp:revision>68</cp:revision>
  <dcterms:created xsi:type="dcterms:W3CDTF">2019-10-07T15:12:25Z</dcterms:created>
  <dcterms:modified xsi:type="dcterms:W3CDTF">2025-08-23T08:16:37Z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0x0101008259D51173F57A479EE0FB9421AE610F01040093E7BC6351D25743B32ACB2EE8461337</vt:lpwstr>
  </property>
  <property fmtid="{D5CDD505-2E9C-101B-9397-08002B2CF9AE}" pid="3" name="MSIP_Label_d546e5e1-5d42-4630-bacd-c69bfdcbd5e8_Enabled">
    <vt:lpwstr>true</vt:lpwstr>
  </property>
  <property fmtid="{D5CDD505-2E9C-101B-9397-08002B2CF9AE}" pid="4" name="MSIP_Label_d546e5e1-5d42-4630-bacd-c69bfdcbd5e8_SetDate">
    <vt:lpwstr>2020-11-04T21:42:48Z</vt:lpwstr>
  </property>
  <property fmtid="{D5CDD505-2E9C-101B-9397-08002B2CF9AE}" pid="5" name="MSIP_Label_d546e5e1-5d42-4630-bacd-c69bfdcbd5e8_Method">
    <vt:lpwstr>Standard</vt:lpwstr>
  </property>
  <property fmtid="{D5CDD505-2E9C-101B-9397-08002B2CF9AE}" pid="6" name="MSIP_Label_d546e5e1-5d42-4630-bacd-c69bfdcbd5e8_Name">
    <vt:lpwstr>d546e5e1-5d42-4630-bacd-c69bfdcbd5e8</vt:lpwstr>
  </property>
  <property fmtid="{D5CDD505-2E9C-101B-9397-08002B2CF9AE}" pid="7" name="MSIP_Label_d546e5e1-5d42-4630-bacd-c69bfdcbd5e8_SiteId">
    <vt:lpwstr>96ece526-9c7d-48b0-8daf-8b93c90a5d18</vt:lpwstr>
  </property>
  <property fmtid="{D5CDD505-2E9C-101B-9397-08002B2CF9AE}" pid="8" name="MSIP_Label_d546e5e1-5d42-4630-bacd-c69bfdcbd5e8_ActionId">
    <vt:lpwstr>6ad72a73-14a1-4165-a8e6-0075ecac4a6d</vt:lpwstr>
  </property>
  <property fmtid="{D5CDD505-2E9C-101B-9397-08002B2CF9AE}" pid="9" name="MSIP_Label_d546e5e1-5d42-4630-bacd-c69bfdcbd5e8_ContentBits">
    <vt:lpwstr>0</vt:lpwstr>
  </property>
  <property fmtid="{D5CDD505-2E9C-101B-9397-08002B2CF9AE}" pid="10" name="SmartTag">
    <vt:lpwstr>4</vt:lpwstr>
  </property>
  <property fmtid="{D5CDD505-2E9C-101B-9397-08002B2CF9AE}" pid="11" name="Countries">
    <vt:lpwstr/>
  </property>
  <property fmtid="{D5CDD505-2E9C-101B-9397-08002B2CF9AE}" pid="12" name="MarketingEntitlement">
    <vt:lpwstr>771;#Public|2b93596d-011f-428b-a85b-e9a30be43829</vt:lpwstr>
  </property>
  <property fmtid="{D5CDD505-2E9C-101B-9397-08002B2CF9AE}" pid="13" name="SubVerticals">
    <vt:lpwstr/>
  </property>
  <property fmtid="{D5CDD505-2E9C-101B-9397-08002B2CF9AE}" pid="14" name="Products">
    <vt:lpwstr>317;#Quality Control Systems|b822dd9e-75a9-4634-8614-3502ae43e2cb;#250;#Experion MX|c895c1af-0f3b-469b-af83-899bb209d147;#599;#Scanning Quality Sensors|399bdac9-bb7a-4455-9089-30ccd296b575</vt:lpwstr>
  </property>
  <property fmtid="{D5CDD505-2E9C-101B-9397-08002B2CF9AE}" pid="15" name="IntegratedTechnologies">
    <vt:lpwstr>43;#None|29d28af3-3192-45b1-aa69-5b015d7fd079</vt:lpwstr>
  </property>
  <property fmtid="{D5CDD505-2E9C-101B-9397-08002B2CF9AE}" pid="16" name="IndustrySolutions">
    <vt:lpwstr>177;#Paper Making|f7184384-98ad-4476-b691-7f63ae1d20e6;#27;#Pulp and Paper|f87713b4-a6b4-412c-90c6-61a67ccf82a6;#643;#Packaging|abcd316a-22c5-4ecc-80af-ae31a8ec596e;#275;#Quality Control Systems (QCS)|b8ba5768-7fd9-43c5-b5d8-20b2992ccd2a;#712;#Printing and Writing|96e8704f-e4a9-4293-895f-f7f3534aded5;#1055;#Quality Control Systems (QCS)|1ce52cad-841c-44c3-b40f-8692abc82b45;#711;#Tissue|a6a22fea-33a8-4cc6-a419-dc441e10d0fd;#1046;#Quality Control Systems (QCS)|d2df1be7-4fa4-40ec-b884-bb805127862f</vt:lpwstr>
  </property>
  <property fmtid="{D5CDD505-2E9C-101B-9397-08002B2CF9AE}" pid="17" name="MarketAvailability">
    <vt:lpwstr>26;#Global|153a744a-21a2-457a-ad43-6b802b52df2d</vt:lpwstr>
  </property>
  <property fmtid="{D5CDD505-2E9C-101B-9397-08002B2CF9AE}" pid="18" name="ChannelPartnerEntitlement_0">
    <vt:lpwstr/>
  </property>
  <property fmtid="{D5CDD505-2E9C-101B-9397-08002B2CF9AE}" pid="19" name="Services">
    <vt:lpwstr>29;#None|27adeeb8-43dc-476a-9f82-21f416e33703</vt:lpwstr>
  </property>
  <property fmtid="{D5CDD505-2E9C-101B-9397-08002B2CF9AE}" pid="20" name="Verticals">
    <vt:lpwstr/>
  </property>
  <property fmtid="{D5CDD505-2E9C-101B-9397-08002B2CF9AE}" pid="21" name="_dlc_DocIdItemGuid">
    <vt:lpwstr>ff1d91da-0f2a-407a-9d19-cdde4def669a</vt:lpwstr>
  </property>
  <property fmtid="{D5CDD505-2E9C-101B-9397-08002B2CF9AE}" pid="22" name="ItemLanguage">
    <vt:lpwstr>6;#English|b7c8aa2a-477c-45ca-a482-0a520f998e8c</vt:lpwstr>
  </property>
  <property fmtid="{D5CDD505-2E9C-101B-9397-08002B2CF9AE}" pid="23" name="ChannelPartnerEntitlement">
    <vt:lpwstr/>
  </property>
</Properties>
</file>